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4" r:id="rId2"/>
    <p:sldId id="275" r:id="rId3"/>
    <p:sldId id="276" r:id="rId4"/>
    <p:sldId id="277" r:id="rId5"/>
    <p:sldId id="278" r:id="rId6"/>
    <p:sldId id="305" r:id="rId7"/>
    <p:sldId id="306" r:id="rId8"/>
    <p:sldId id="279" r:id="rId9"/>
    <p:sldId id="294" r:id="rId10"/>
    <p:sldId id="302" r:id="rId11"/>
    <p:sldId id="295" r:id="rId12"/>
    <p:sldId id="303" r:id="rId13"/>
    <p:sldId id="288" r:id="rId14"/>
    <p:sldId id="290" r:id="rId15"/>
    <p:sldId id="307" r:id="rId16"/>
    <p:sldId id="308" r:id="rId17"/>
    <p:sldId id="296" r:id="rId18"/>
    <p:sldId id="304" r:id="rId19"/>
    <p:sldId id="292" r:id="rId20"/>
    <p:sldId id="293" r:id="rId21"/>
    <p:sldId id="311" r:id="rId22"/>
    <p:sldId id="297" r:id="rId23"/>
    <p:sldId id="298" r:id="rId24"/>
    <p:sldId id="299" r:id="rId25"/>
    <p:sldId id="300" r:id="rId26"/>
    <p:sldId id="312" r:id="rId27"/>
    <p:sldId id="313" r:id="rId2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AD0"/>
    <a:srgbClr val="F5F2B8"/>
    <a:srgbClr val="C5DCA0"/>
    <a:srgbClr val="818AA3"/>
    <a:srgbClr val="A491D3"/>
    <a:srgbClr val="FFD506"/>
    <a:srgbClr val="009EE6"/>
    <a:srgbClr val="0051A3"/>
    <a:srgbClr val="FF3D5C"/>
    <a:srgbClr val="7ED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1879" autoAdjust="0"/>
  </p:normalViewPr>
  <p:slideViewPr>
    <p:cSldViewPr>
      <p:cViewPr varScale="1">
        <p:scale>
          <a:sx n="103" d="100"/>
          <a:sy n="103" d="100"/>
        </p:scale>
        <p:origin x="86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73521-8CE5-4427-88C0-86DBFB27D202}" type="datetimeFigureOut">
              <a:rPr lang="th-TH" smtClean="0"/>
              <a:t>09/04/63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6507A-DF07-478A-A64D-79B51FE294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560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6507A-DF07-478A-A64D-79B51FE29430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610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6507A-DF07-478A-A64D-79B51FE29430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687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cs typeface="TH Sarabun New" panose="020B0500040200020003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A251-52A0-43E2-99BC-EF5301C50A1F}" type="datetimeFigureOut">
              <a:rPr lang="th-TH" smtClean="0"/>
              <a:t>09/04/63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60E18-BCD7-430E-8B13-2D71946FF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629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A251-52A0-43E2-99BC-EF5301C50A1F}" type="datetimeFigureOut">
              <a:rPr lang="th-TH" smtClean="0"/>
              <a:t>09/04/63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60E18-BCD7-430E-8B13-2D71946FF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030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A251-52A0-43E2-99BC-EF5301C50A1F}" type="datetimeFigureOut">
              <a:rPr lang="th-TH" smtClean="0"/>
              <a:t>09/04/63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60E18-BCD7-430E-8B13-2D71946FF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339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A251-52A0-43E2-99BC-EF5301C50A1F}" type="datetimeFigureOut">
              <a:rPr lang="th-TH" smtClean="0"/>
              <a:t>09/04/63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60E18-BCD7-430E-8B13-2D71946FF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773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A251-52A0-43E2-99BC-EF5301C50A1F}" type="datetimeFigureOut">
              <a:rPr lang="th-TH" smtClean="0"/>
              <a:t>09/04/63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60E18-BCD7-430E-8B13-2D71946FF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74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A251-52A0-43E2-99BC-EF5301C50A1F}" type="datetimeFigureOut">
              <a:rPr lang="th-TH" smtClean="0"/>
              <a:t>09/04/63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60E18-BCD7-430E-8B13-2D71946FF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503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A251-52A0-43E2-99BC-EF5301C50A1F}" type="datetimeFigureOut">
              <a:rPr lang="th-TH" smtClean="0"/>
              <a:t>09/04/63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60E18-BCD7-430E-8B13-2D71946FF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788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A251-52A0-43E2-99BC-EF5301C50A1F}" type="datetimeFigureOut">
              <a:rPr lang="th-TH" smtClean="0"/>
              <a:t>09/04/63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60E18-BCD7-430E-8B13-2D71946FF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492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A251-52A0-43E2-99BC-EF5301C50A1F}" type="datetimeFigureOut">
              <a:rPr lang="th-TH" smtClean="0"/>
              <a:t>09/04/63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60E18-BCD7-430E-8B13-2D71946FF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765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A251-52A0-43E2-99BC-EF5301C50A1F}" type="datetimeFigureOut">
              <a:rPr lang="th-TH" smtClean="0"/>
              <a:t>09/04/63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60E18-BCD7-430E-8B13-2D71946FF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629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cs typeface="TH Sarabun New" panose="020B0500040200020003" pitchFamily="34" charset="-3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A251-52A0-43E2-99BC-EF5301C50A1F}" type="datetimeFigureOut">
              <a:rPr lang="th-TH" smtClean="0"/>
              <a:t>09/04/63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60E18-BCD7-430E-8B13-2D71946FFC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235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fld id="{428AA251-52A0-43E2-99BC-EF5301C50A1F}" type="datetimeFigureOut">
              <a:rPr lang="th-TH" smtClean="0"/>
              <a:pPr/>
              <a:t>09/04/63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fld id="{D6A60E18-BCD7-430E-8B13-2D71946FFC3B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099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H Sarabun New" panose="020B0500040200020003" pitchFamily="34" charset="-34"/>
          <a:ea typeface="+mj-ea"/>
          <a:cs typeface="TH Sarabun New" panose="020B0500040200020003" pitchFamily="34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H Sarabun New" panose="020B0500040200020003" pitchFamily="34" charset="-34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H Sarabun New" panose="020B0500040200020003" pitchFamily="34" charset="-34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H Sarabun New" panose="020B0500040200020003" pitchFamily="34" charset="-34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H Sarabun New" panose="020B0500040200020003" pitchFamily="34" charset="-34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ITCQ67274Q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ITCQ67274Q?feature=oembed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osESE-5N48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osESE-5N48?feature=oembed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hMfUmT3EHU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hMfUmT3EHU?feature=oembed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IwZLH82PYM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IwZLH82PYM?feature=oembed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9ASzo-m2qo?feature=oembed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youtu.be/u9ASzo-m2q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bjF3Ei-WN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bjF3Ei-WNs?feature=oembed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i8O6dIxPzY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i8O6dIxPzY?feature=oembed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 txBox="1">
            <a:spLocks/>
          </p:cNvSpPr>
          <p:nvPr/>
        </p:nvSpPr>
        <p:spPr>
          <a:xfrm>
            <a:off x="5463289" y="1877705"/>
            <a:ext cx="7056107" cy="144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</a:rPr>
              <a:t>3 </a:t>
            </a:r>
            <a:r>
              <a:rPr lang="th-TH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พลเมืองดิจิทัล</a:t>
            </a:r>
            <a:endParaRPr lang="en-US" altLang="ko-K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ea typeface="Batang" panose="02030600000101010101" pitchFamily="18" charset="-127"/>
              <a:cs typeface="TH Sarabun New" panose="020B0500040200020003" pitchFamily="34" charset="-3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F5024C-8EFA-3E47-B56B-C4FB56DDAC2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0548032" y="457037"/>
            <a:ext cx="877674" cy="984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FAA0581-5665-0140-80CC-BDD802E06BF0}"/>
              </a:ext>
            </a:extLst>
          </p:cNvPr>
          <p:cNvSpPr txBox="1">
            <a:spLocks/>
          </p:cNvSpPr>
          <p:nvPr/>
        </p:nvSpPr>
        <p:spPr>
          <a:xfrm>
            <a:off x="5463289" y="3256488"/>
            <a:ext cx="5851172" cy="14401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h-TH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รายวิชา เทคโนโลยี (วิทยาการคำนวณ</a:t>
            </a:r>
            <a:r>
              <a:rPr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marL="0" indent="0">
              <a:buNone/>
              <a:defRPr/>
            </a:pPr>
            <a:r>
              <a:rPr lang="th-TH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ชั้นมัธยมศึกษาปีที่ </a:t>
            </a:r>
            <a:r>
              <a:rPr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endParaRPr lang="th-TH" altLang="ko-K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6FA3F1-2842-694C-8045-357F9B6BB185}"/>
              </a:ext>
            </a:extLst>
          </p:cNvPr>
          <p:cNvSpPr txBox="1">
            <a:spLocks/>
          </p:cNvSpPr>
          <p:nvPr/>
        </p:nvSpPr>
        <p:spPr>
          <a:xfrm>
            <a:off x="5463290" y="4718232"/>
            <a:ext cx="6356318" cy="726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84765" y="4609647"/>
            <a:ext cx="6113367" cy="89651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4" y="1877705"/>
            <a:ext cx="5113395" cy="3408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9700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993152" y="476672"/>
            <a:ext cx="10236725" cy="792088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6" name="Group 25"/>
          <p:cNvGrpSpPr/>
          <p:nvPr/>
        </p:nvGrpSpPr>
        <p:grpSpPr>
          <a:xfrm>
            <a:off x="407368" y="404664"/>
            <a:ext cx="6562017" cy="6217870"/>
            <a:chOff x="2160309" y="461953"/>
            <a:chExt cx="6562017" cy="6217870"/>
          </a:xfrm>
        </p:grpSpPr>
        <p:grpSp>
          <p:nvGrpSpPr>
            <p:cNvPr id="7" name="Group 6"/>
            <p:cNvGrpSpPr/>
            <p:nvPr/>
          </p:nvGrpSpPr>
          <p:grpSpPr>
            <a:xfrm>
              <a:off x="4448886" y="548680"/>
              <a:ext cx="3929994" cy="5686405"/>
              <a:chOff x="4862479" y="1403390"/>
              <a:chExt cx="3061263" cy="442941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" name="Rectangle 1"/>
              <p:cNvSpPr/>
              <p:nvPr/>
            </p:nvSpPr>
            <p:spPr>
              <a:xfrm rot="2700000">
                <a:off x="4862479" y="1403390"/>
                <a:ext cx="1693111" cy="16931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" name="Rectangle 4"/>
              <p:cNvSpPr/>
              <p:nvPr/>
            </p:nvSpPr>
            <p:spPr>
              <a:xfrm rot="2700000">
                <a:off x="4862479" y="4139696"/>
                <a:ext cx="1693111" cy="16931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" name="Rectangle 5"/>
              <p:cNvSpPr/>
              <p:nvPr/>
            </p:nvSpPr>
            <p:spPr>
              <a:xfrm rot="2700000">
                <a:off x="6230631" y="2771543"/>
                <a:ext cx="1693111" cy="16931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036981" y="566513"/>
              <a:ext cx="9973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SAVY</a:t>
              </a:r>
              <a:endParaRPr lang="th-TH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06215" y="2464544"/>
              <a:ext cx="9717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SAFE</a:t>
              </a:r>
              <a:endParaRPr lang="th-TH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56641" y="4144653"/>
              <a:ext cx="13580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SOCIAL</a:t>
              </a:r>
              <a:endParaRPr lang="th-TH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42880" y="1211372"/>
              <a:ext cx="2385589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มีความรู้ทางเทคโนโลยี</a:t>
              </a:r>
            </a:p>
            <a:p>
              <a:pPr algn="ctr"/>
              <a:r>
                <a:rPr lang="th-TH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และการแบ่งปันความรู้</a:t>
              </a:r>
            </a:p>
            <a:p>
              <a:pPr algn="ctr"/>
              <a:r>
                <a:rPr lang="th-TH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ให้ผู้อื่น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28095" y="3174509"/>
              <a:ext cx="152798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ป้องกันตนเอง</a:t>
              </a:r>
              <a:br>
                <a:rPr lang="th-TH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และผู้อื่น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6204" y="4812311"/>
              <a:ext cx="267893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การเคารพตนเองและผู้อื่น</a:t>
              </a:r>
              <a:br>
                <a:rPr lang="th-TH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ในสังคมออนไลน์</a:t>
              </a:r>
            </a:p>
          </p:txBody>
        </p:sp>
        <p:sp>
          <p:nvSpPr>
            <p:cNvPr id="17" name="Rectangle 16"/>
            <p:cNvSpPr/>
            <p:nvPr/>
          </p:nvSpPr>
          <p:spPr>
            <a:xfrm rot="2700000">
              <a:off x="4401899" y="461953"/>
              <a:ext cx="576064" cy="576064"/>
            </a:xfrm>
            <a:prstGeom prst="rect">
              <a:avLst/>
            </a:prstGeom>
            <a:gradFill flip="none" rotWithShape="1">
              <a:gsLst>
                <a:gs pos="0">
                  <a:srgbClr val="FCCE28">
                    <a:shade val="30000"/>
                    <a:satMod val="115000"/>
                  </a:srgbClr>
                </a:gs>
                <a:gs pos="50000">
                  <a:srgbClr val="FCCE28">
                    <a:shade val="67500"/>
                    <a:satMod val="115000"/>
                  </a:srgbClr>
                </a:gs>
                <a:gs pos="100000">
                  <a:srgbClr val="FCCE28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Rectangle 17"/>
            <p:cNvSpPr/>
            <p:nvPr/>
          </p:nvSpPr>
          <p:spPr>
            <a:xfrm rot="2700000">
              <a:off x="6908066" y="839390"/>
              <a:ext cx="576064" cy="576064"/>
            </a:xfrm>
            <a:prstGeom prst="rect">
              <a:avLst/>
            </a:prstGeom>
            <a:gradFill flip="none" rotWithShape="1">
              <a:gsLst>
                <a:gs pos="0">
                  <a:srgbClr val="7BC6F9">
                    <a:tint val="66000"/>
                    <a:satMod val="160000"/>
                  </a:srgbClr>
                </a:gs>
                <a:gs pos="50000">
                  <a:srgbClr val="7BC6F9">
                    <a:tint val="44500"/>
                    <a:satMod val="160000"/>
                  </a:srgbClr>
                </a:gs>
                <a:gs pos="100000">
                  <a:srgbClr val="7BC6F9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Rectangle 18"/>
            <p:cNvSpPr/>
            <p:nvPr/>
          </p:nvSpPr>
          <p:spPr>
            <a:xfrm rot="2700000">
              <a:off x="3941746" y="5607867"/>
              <a:ext cx="1071956" cy="1071956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Rectangle 19"/>
            <p:cNvSpPr/>
            <p:nvPr/>
          </p:nvSpPr>
          <p:spPr>
            <a:xfrm rot="2700000">
              <a:off x="7650370" y="4513079"/>
              <a:ext cx="1071956" cy="1071956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4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4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Rectangle 20"/>
            <p:cNvSpPr/>
            <p:nvPr/>
          </p:nvSpPr>
          <p:spPr>
            <a:xfrm rot="2700000">
              <a:off x="2302281" y="4642461"/>
              <a:ext cx="694644" cy="69464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Rectangle 21"/>
            <p:cNvSpPr/>
            <p:nvPr/>
          </p:nvSpPr>
          <p:spPr>
            <a:xfrm rot="2700000">
              <a:off x="2160309" y="6098739"/>
              <a:ext cx="373965" cy="373966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2406" y="2270181"/>
              <a:ext cx="2208301" cy="220830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6963257" y="555938"/>
            <a:ext cx="5385348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400"/>
              </a:lnSpc>
            </a:pPr>
            <a:r>
              <a:rPr lang="th-TH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3.1 การเป็นพลเมืองดิจิทัล</a:t>
            </a:r>
            <a:endParaRPr lang="ko-KR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81D706-EA10-4F06-BAA1-2BE2E48EDDC1}"/>
              </a:ext>
            </a:extLst>
          </p:cNvPr>
          <p:cNvSpPr txBox="1"/>
          <p:nvPr/>
        </p:nvSpPr>
        <p:spPr>
          <a:xfrm>
            <a:off x="9291329" y="1585063"/>
            <a:ext cx="2606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3.1.1 การรู้ดิจิทัล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AAC942-8A56-464C-92F5-282392655FA8}"/>
              </a:ext>
            </a:extLst>
          </p:cNvPr>
          <p:cNvSpPr txBox="1"/>
          <p:nvPr/>
        </p:nvSpPr>
        <p:spPr>
          <a:xfrm>
            <a:off x="7191395" y="2361074"/>
            <a:ext cx="4706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3.1.2 การมีทักษะทางการสื่อสาร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EF7ADB-33B7-417B-9C85-04435821055E}"/>
              </a:ext>
            </a:extLst>
          </p:cNvPr>
          <p:cNvSpPr txBox="1"/>
          <p:nvPr/>
        </p:nvSpPr>
        <p:spPr>
          <a:xfrm>
            <a:off x="7300188" y="3180370"/>
            <a:ext cx="4600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3.1.3 การซื้อขายสินค้าออนไลน์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067DC4-1A55-432D-A315-07317C534A4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260430" y="185933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2619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856"/>
            <a:ext cx="12192000" cy="6502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658143"/>
            <a:ext cx="12192000" cy="1584176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263352" y="3356992"/>
            <a:ext cx="11665296" cy="9810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400"/>
              </a:lnSpc>
            </a:pPr>
            <a:r>
              <a:rPr lang="th-TH" altLang="ko-KR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3.2 การป้องกันตนเองและผู้อื่น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4363161"/>
            <a:ext cx="12192000" cy="145959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0" y="2204864"/>
            <a:ext cx="12192000" cy="213552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0" y="2498714"/>
            <a:ext cx="12192000" cy="63718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F5024C-8EFA-3E47-B56B-C4FB56DDAC2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548032" y="457037"/>
            <a:ext cx="877674" cy="9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91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8000">
              <a:srgbClr val="86C7D9"/>
            </a:gs>
            <a:gs pos="42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 rot="19800000">
            <a:off x="2556564" y="3276620"/>
            <a:ext cx="4155" cy="3598"/>
          </a:xfrm>
          <a:custGeom>
            <a:avLst/>
            <a:gdLst>
              <a:gd name="connsiteX0" fmla="*/ 4155 w 4155"/>
              <a:gd name="connsiteY0" fmla="*/ 0 h 3598"/>
              <a:gd name="connsiteX1" fmla="*/ 2077 w 4155"/>
              <a:gd name="connsiteY1" fmla="*/ 3598 h 3598"/>
              <a:gd name="connsiteX2" fmla="*/ 0 w 4155"/>
              <a:gd name="connsiteY2" fmla="*/ 0 h 3598"/>
              <a:gd name="connsiteX3" fmla="*/ 4155 w 4155"/>
              <a:gd name="connsiteY3" fmla="*/ 0 h 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5" h="3598">
                <a:moveTo>
                  <a:pt x="4155" y="0"/>
                </a:moveTo>
                <a:lnTo>
                  <a:pt x="2077" y="3598"/>
                </a:lnTo>
                <a:lnTo>
                  <a:pt x="0" y="0"/>
                </a:lnTo>
                <a:lnTo>
                  <a:pt x="415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Freeform 38"/>
          <p:cNvSpPr/>
          <p:nvPr/>
        </p:nvSpPr>
        <p:spPr>
          <a:xfrm rot="19800000">
            <a:off x="2556564" y="3511298"/>
            <a:ext cx="4155" cy="3599"/>
          </a:xfrm>
          <a:custGeom>
            <a:avLst/>
            <a:gdLst>
              <a:gd name="connsiteX0" fmla="*/ 4155 w 4155"/>
              <a:gd name="connsiteY0" fmla="*/ 0 h 3599"/>
              <a:gd name="connsiteX1" fmla="*/ 2078 w 4155"/>
              <a:gd name="connsiteY1" fmla="*/ 3599 h 3599"/>
              <a:gd name="connsiteX2" fmla="*/ 0 w 4155"/>
              <a:gd name="connsiteY2" fmla="*/ 0 h 3599"/>
              <a:gd name="connsiteX3" fmla="*/ 4155 w 4155"/>
              <a:gd name="connsiteY3" fmla="*/ 0 h 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5" h="3599">
                <a:moveTo>
                  <a:pt x="4155" y="0"/>
                </a:moveTo>
                <a:lnTo>
                  <a:pt x="2078" y="3599"/>
                </a:lnTo>
                <a:lnTo>
                  <a:pt x="0" y="0"/>
                </a:lnTo>
                <a:lnTo>
                  <a:pt x="415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Freeform 35"/>
          <p:cNvSpPr/>
          <p:nvPr/>
        </p:nvSpPr>
        <p:spPr>
          <a:xfrm rot="19800000">
            <a:off x="2223070" y="-371520"/>
            <a:ext cx="2497036" cy="2779579"/>
          </a:xfrm>
          <a:custGeom>
            <a:avLst/>
            <a:gdLst>
              <a:gd name="connsiteX0" fmla="*/ 824047 w 2497036"/>
              <a:gd name="connsiteY0" fmla="*/ 0 h 2779579"/>
              <a:gd name="connsiteX1" fmla="*/ 962509 w 2497036"/>
              <a:gd name="connsiteY1" fmla="*/ 84679 h 2779579"/>
              <a:gd name="connsiteX2" fmla="*/ 2496817 w 2497036"/>
              <a:gd name="connsiteY2" fmla="*/ 2741302 h 2779579"/>
              <a:gd name="connsiteX3" fmla="*/ 2497036 w 2497036"/>
              <a:gd name="connsiteY3" fmla="*/ 2779579 h 2779579"/>
              <a:gd name="connsiteX4" fmla="*/ 917481 w 2497036"/>
              <a:gd name="connsiteY4" fmla="*/ 2779579 h 2779579"/>
              <a:gd name="connsiteX5" fmla="*/ 904623 w 2497036"/>
              <a:gd name="connsiteY5" fmla="*/ 2671568 h 2779579"/>
              <a:gd name="connsiteX6" fmla="*/ 64179 w 2497036"/>
              <a:gd name="connsiteY6" fmla="*/ 1460145 h 2779579"/>
              <a:gd name="connsiteX7" fmla="*/ 0 w 2497036"/>
              <a:gd name="connsiteY7" fmla="*/ 1427290 h 2779579"/>
              <a:gd name="connsiteX8" fmla="*/ 824047 w 2497036"/>
              <a:gd name="connsiteY8" fmla="*/ 0 h 277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7036" h="2779579">
                <a:moveTo>
                  <a:pt x="824047" y="0"/>
                </a:moveTo>
                <a:lnTo>
                  <a:pt x="962509" y="84679"/>
                </a:lnTo>
                <a:cubicBezTo>
                  <a:pt x="1898932" y="690521"/>
                  <a:pt x="2441713" y="1693042"/>
                  <a:pt x="2496817" y="2741302"/>
                </a:cubicBezTo>
                <a:lnTo>
                  <a:pt x="2497036" y="2779579"/>
                </a:lnTo>
                <a:lnTo>
                  <a:pt x="917481" y="2779579"/>
                </a:lnTo>
                <a:lnTo>
                  <a:pt x="904623" y="2671568"/>
                </a:lnTo>
                <a:cubicBezTo>
                  <a:pt x="822156" y="2180452"/>
                  <a:pt x="529131" y="1728586"/>
                  <a:pt x="64179" y="1460145"/>
                </a:cubicBezTo>
                <a:lnTo>
                  <a:pt x="0" y="1427290"/>
                </a:lnTo>
                <a:lnTo>
                  <a:pt x="824047" y="0"/>
                </a:lnTo>
                <a:close/>
              </a:path>
            </a:pathLst>
          </a:custGeom>
          <a:solidFill>
            <a:srgbClr val="FF3D5C"/>
          </a:solidFill>
          <a:ln w="152400">
            <a:noFill/>
          </a:ln>
          <a:effectLst>
            <a:outerShdw blurRad="50800" dist="38100" dir="66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Freeform 32"/>
          <p:cNvSpPr/>
          <p:nvPr/>
        </p:nvSpPr>
        <p:spPr>
          <a:xfrm rot="19800000">
            <a:off x="3854342" y="2173771"/>
            <a:ext cx="2348654" cy="2779761"/>
          </a:xfrm>
          <a:custGeom>
            <a:avLst/>
            <a:gdLst>
              <a:gd name="connsiteX0" fmla="*/ 2348230 w 2348654"/>
              <a:gd name="connsiteY0" fmla="*/ 0 h 2779761"/>
              <a:gd name="connsiteX1" fmla="*/ 2348654 w 2348654"/>
              <a:gd name="connsiteY1" fmla="*/ 73986 h 2779761"/>
              <a:gd name="connsiteX2" fmla="*/ 1899033 w 2348654"/>
              <a:gd name="connsiteY2" fmla="*/ 1618948 h 2779761"/>
              <a:gd name="connsiteX3" fmla="*/ 1045642 w 2348654"/>
              <a:gd name="connsiteY3" fmla="*/ 2598479 h 2779761"/>
              <a:gd name="connsiteX4" fmla="*/ 787364 w 2348654"/>
              <a:gd name="connsiteY4" fmla="*/ 2779761 h 2779761"/>
              <a:gd name="connsiteX5" fmla="*/ 0 w 2348654"/>
              <a:gd name="connsiteY5" fmla="*/ 1416007 h 2779761"/>
              <a:gd name="connsiteX6" fmla="*/ 92810 w 2348654"/>
              <a:gd name="connsiteY6" fmla="*/ 1352746 h 2779761"/>
              <a:gd name="connsiteX7" fmla="*/ 546770 w 2348654"/>
              <a:gd name="connsiteY7" fmla="*/ 838084 h 2779761"/>
              <a:gd name="connsiteX8" fmla="*/ 778011 w 2348654"/>
              <a:gd name="connsiteY8" fmla="*/ 20397 h 2779761"/>
              <a:gd name="connsiteX9" fmla="*/ 777556 w 2348654"/>
              <a:gd name="connsiteY9" fmla="*/ 0 h 2779761"/>
              <a:gd name="connsiteX10" fmla="*/ 2348230 w 2348654"/>
              <a:gd name="connsiteY10" fmla="*/ 0 h 277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8654" h="2779761">
                <a:moveTo>
                  <a:pt x="2348230" y="0"/>
                </a:moveTo>
                <a:lnTo>
                  <a:pt x="2348654" y="73986"/>
                </a:lnTo>
                <a:cubicBezTo>
                  <a:pt x="2326968" y="600935"/>
                  <a:pt x="2181013" y="1130545"/>
                  <a:pt x="1899033" y="1618948"/>
                </a:cubicBezTo>
                <a:cubicBezTo>
                  <a:pt x="1673449" y="2009670"/>
                  <a:pt x="1381499" y="2338187"/>
                  <a:pt x="1045642" y="2598479"/>
                </a:cubicBezTo>
                <a:lnTo>
                  <a:pt x="787364" y="2779761"/>
                </a:lnTo>
                <a:lnTo>
                  <a:pt x="0" y="1416007"/>
                </a:lnTo>
                <a:lnTo>
                  <a:pt x="92810" y="1352746"/>
                </a:lnTo>
                <a:cubicBezTo>
                  <a:pt x="271924" y="1217414"/>
                  <a:pt x="427463" y="1044730"/>
                  <a:pt x="546770" y="838084"/>
                </a:cubicBezTo>
                <a:cubicBezTo>
                  <a:pt x="695903" y="579778"/>
                  <a:pt x="770776" y="298974"/>
                  <a:pt x="778011" y="20397"/>
                </a:cubicBezTo>
                <a:lnTo>
                  <a:pt x="777556" y="0"/>
                </a:lnTo>
                <a:lnTo>
                  <a:pt x="2348230" y="0"/>
                </a:lnTo>
                <a:close/>
              </a:path>
            </a:pathLst>
          </a:custGeom>
          <a:solidFill>
            <a:srgbClr val="FFD506"/>
          </a:solidFill>
          <a:ln w="152400">
            <a:noFill/>
          </a:ln>
          <a:effectLst>
            <a:outerShdw blurRad="50800" dist="38100" dir="66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Freeform 24"/>
          <p:cNvSpPr/>
          <p:nvPr/>
        </p:nvSpPr>
        <p:spPr>
          <a:xfrm rot="19800000">
            <a:off x="1942283" y="4583240"/>
            <a:ext cx="3309549" cy="1874542"/>
          </a:xfrm>
          <a:custGeom>
            <a:avLst/>
            <a:gdLst>
              <a:gd name="connsiteX0" fmla="*/ 2523094 w 3309549"/>
              <a:gd name="connsiteY0" fmla="*/ 86846 h 1874542"/>
              <a:gd name="connsiteX1" fmla="*/ 3309549 w 3309549"/>
              <a:gd name="connsiteY1" fmla="*/ 1449026 h 1874542"/>
              <a:gd name="connsiteX2" fmla="*/ 3210422 w 3309549"/>
              <a:gd name="connsiteY2" fmla="*/ 1505502 h 1874542"/>
              <a:gd name="connsiteX3" fmla="*/ 142565 w 3309549"/>
              <a:gd name="connsiteY3" fmla="*/ 1505064 h 1874542"/>
              <a:gd name="connsiteX4" fmla="*/ 0 w 3309549"/>
              <a:gd name="connsiteY4" fmla="*/ 1427491 h 1874542"/>
              <a:gd name="connsiteX5" fmla="*/ 824162 w 3309549"/>
              <a:gd name="connsiteY5" fmla="*/ 0 h 1874542"/>
              <a:gd name="connsiteX6" fmla="*/ 884705 w 3309549"/>
              <a:gd name="connsiteY6" fmla="*/ 39153 h 1874542"/>
              <a:gd name="connsiteX7" fmla="*/ 2506729 w 3309549"/>
              <a:gd name="connsiteY7" fmla="*/ 95813 h 1874542"/>
              <a:gd name="connsiteX8" fmla="*/ 2523094 w 3309549"/>
              <a:gd name="connsiteY8" fmla="*/ 86846 h 187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9549" h="1874542">
                <a:moveTo>
                  <a:pt x="2523094" y="86846"/>
                </a:moveTo>
                <a:lnTo>
                  <a:pt x="3309549" y="1449026"/>
                </a:lnTo>
                <a:lnTo>
                  <a:pt x="3210422" y="1505502"/>
                </a:lnTo>
                <a:cubicBezTo>
                  <a:pt x="2275051" y="1981910"/>
                  <a:pt x="1135451" y="2013109"/>
                  <a:pt x="142565" y="1505064"/>
                </a:cubicBezTo>
                <a:lnTo>
                  <a:pt x="0" y="1427491"/>
                </a:lnTo>
                <a:lnTo>
                  <a:pt x="824162" y="0"/>
                </a:lnTo>
                <a:lnTo>
                  <a:pt x="884705" y="39153"/>
                </a:lnTo>
                <a:cubicBezTo>
                  <a:pt x="1401318" y="337420"/>
                  <a:pt x="2007918" y="338641"/>
                  <a:pt x="2506729" y="95813"/>
                </a:cubicBezTo>
                <a:lnTo>
                  <a:pt x="2523094" y="86846"/>
                </a:lnTo>
                <a:close/>
              </a:path>
            </a:pathLst>
          </a:custGeom>
          <a:solidFill>
            <a:srgbClr val="7ED733"/>
          </a:solidFill>
          <a:ln w="152400">
            <a:noFill/>
          </a:ln>
          <a:effectLst>
            <a:outerShdw blurRad="50800" dist="38100" dir="66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Oval 46"/>
          <p:cNvSpPr/>
          <p:nvPr/>
        </p:nvSpPr>
        <p:spPr>
          <a:xfrm>
            <a:off x="936723" y="1866914"/>
            <a:ext cx="3024336" cy="3024336"/>
          </a:xfrm>
          <a:prstGeom prst="ellipse">
            <a:avLst/>
          </a:prstGeom>
          <a:solidFill>
            <a:schemeClr val="bg1"/>
          </a:solidFill>
          <a:ln w="180975">
            <a:solidFill>
              <a:schemeClr val="bg1">
                <a:lumMod val="95000"/>
              </a:schemeClr>
            </a:solidFill>
          </a:ln>
          <a:effectLst>
            <a:outerShdw blurRad="50800" dist="38100" dir="66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604777" y="2618180"/>
            <a:ext cx="3688228" cy="15119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400"/>
              </a:lnSpc>
            </a:pPr>
            <a:r>
              <a:rPr lang="th-TH" altLang="ko-K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การป้องกัน</a:t>
            </a:r>
          </a:p>
          <a:p>
            <a:pPr algn="ctr">
              <a:lnSpc>
                <a:spcPts val="5400"/>
              </a:lnSpc>
            </a:pPr>
            <a:r>
              <a:rPr lang="th-TH" altLang="ko-K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ตนเองและผู้อื่น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247732" y="471299"/>
            <a:ext cx="5385348" cy="7963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400"/>
              </a:lnSpc>
            </a:pPr>
            <a:r>
              <a:rPr lang="th-TH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ความเป็นส่วนตัว</a:t>
            </a:r>
            <a:endParaRPr lang="ko-KR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7147459" y="3022940"/>
            <a:ext cx="4637173" cy="7963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400"/>
              </a:lnSpc>
            </a:pPr>
            <a:r>
              <a:rPr lang="th-TH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สิทธิและความรับผิดชอบ</a:t>
            </a:r>
            <a:endParaRPr lang="ko-KR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669312" y="5360083"/>
            <a:ext cx="5904656" cy="7963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400"/>
              </a:lnSpc>
            </a:pPr>
            <a:r>
              <a:rPr lang="th-TH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สุขภาพกับการใช้งานเทคโนโลยี</a:t>
            </a:r>
            <a:endParaRPr lang="ko-KR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885911" y="642574"/>
            <a:ext cx="403680" cy="403680"/>
          </a:xfrm>
          <a:prstGeom prst="ellipse">
            <a:avLst/>
          </a:prstGeom>
          <a:noFill/>
          <a:ln w="101600">
            <a:solidFill>
              <a:srgbClr val="FF3D5C"/>
            </a:solidFill>
          </a:ln>
          <a:effectLst>
            <a:outerShdw blurRad="50800" dist="381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3" name="Oval 62"/>
          <p:cNvSpPr/>
          <p:nvPr/>
        </p:nvSpPr>
        <p:spPr>
          <a:xfrm>
            <a:off x="6798441" y="3219286"/>
            <a:ext cx="403680" cy="403680"/>
          </a:xfrm>
          <a:prstGeom prst="ellipse">
            <a:avLst/>
          </a:prstGeom>
          <a:noFill/>
          <a:ln w="101600">
            <a:solidFill>
              <a:srgbClr val="FCCE28"/>
            </a:solidFill>
          </a:ln>
          <a:effectLst>
            <a:outerShdw blurRad="50800" dist="381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4" name="Oval 63"/>
          <p:cNvSpPr/>
          <p:nvPr/>
        </p:nvSpPr>
        <p:spPr>
          <a:xfrm>
            <a:off x="5467472" y="5530483"/>
            <a:ext cx="403680" cy="403680"/>
          </a:xfrm>
          <a:prstGeom prst="ellipse">
            <a:avLst/>
          </a:prstGeom>
          <a:noFill/>
          <a:ln w="101600">
            <a:solidFill>
              <a:srgbClr val="7ED733"/>
            </a:solidFill>
          </a:ln>
          <a:effectLst>
            <a:outerShdw blurRad="50800" dist="381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72" y="2810993"/>
            <a:ext cx="1080000" cy="1080000"/>
          </a:xfrm>
          <a:prstGeom prst="rect">
            <a:avLst/>
          </a:prstGeom>
          <a:ln>
            <a:noFill/>
          </a:ln>
          <a:effectLst>
            <a:outerShdw blurRad="292100" dist="139700" dir="78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96" y="645767"/>
            <a:ext cx="1080000" cy="1080000"/>
          </a:xfrm>
          <a:prstGeom prst="rect">
            <a:avLst/>
          </a:prstGeom>
          <a:ln>
            <a:noFill/>
          </a:ln>
          <a:effectLst>
            <a:outerShdw blurRad="292100" dist="139700" dir="78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05" y="5046106"/>
            <a:ext cx="1080000" cy="1080000"/>
          </a:xfrm>
          <a:prstGeom prst="rect">
            <a:avLst/>
          </a:prstGeom>
          <a:ln>
            <a:noFill/>
          </a:ln>
          <a:effectLst>
            <a:outerShdw blurRad="292100" dist="139700" dir="78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1978611" y="371197"/>
            <a:ext cx="864096" cy="864096"/>
            <a:chOff x="936723" y="396202"/>
            <a:chExt cx="864096" cy="864096"/>
          </a:xfrm>
        </p:grpSpPr>
        <p:sp>
          <p:nvSpPr>
            <p:cNvPr id="19" name="Oval 18"/>
            <p:cNvSpPr/>
            <p:nvPr/>
          </p:nvSpPr>
          <p:spPr>
            <a:xfrm>
              <a:off x="936723" y="396202"/>
              <a:ext cx="864096" cy="864096"/>
            </a:xfrm>
            <a:prstGeom prst="ellipse">
              <a:avLst/>
            </a:prstGeom>
            <a:solidFill>
              <a:srgbClr val="FF3D5C"/>
            </a:solidFill>
            <a:ln>
              <a:solidFill>
                <a:srgbClr val="FF3D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Oval 1"/>
            <p:cNvSpPr/>
            <p:nvPr/>
          </p:nvSpPr>
          <p:spPr>
            <a:xfrm>
              <a:off x="1051469" y="511208"/>
              <a:ext cx="634083" cy="6340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04905" y="1723804"/>
            <a:ext cx="864096" cy="864096"/>
            <a:chOff x="936723" y="396202"/>
            <a:chExt cx="864096" cy="864096"/>
          </a:xfrm>
          <a:solidFill>
            <a:srgbClr val="FFD506"/>
          </a:solidFill>
        </p:grpSpPr>
        <p:sp>
          <p:nvSpPr>
            <p:cNvPr id="22" name="Oval 21"/>
            <p:cNvSpPr/>
            <p:nvPr/>
          </p:nvSpPr>
          <p:spPr>
            <a:xfrm>
              <a:off x="936723" y="396202"/>
              <a:ext cx="864096" cy="864096"/>
            </a:xfrm>
            <a:prstGeom prst="ellipse">
              <a:avLst/>
            </a:prstGeom>
            <a:grpFill/>
            <a:ln>
              <a:solidFill>
                <a:srgbClr val="FFD5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Oval 22"/>
            <p:cNvSpPr/>
            <p:nvPr/>
          </p:nvSpPr>
          <p:spPr>
            <a:xfrm>
              <a:off x="1051469" y="511208"/>
              <a:ext cx="634083" cy="6340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D5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38576" y="4191196"/>
            <a:ext cx="864096" cy="864096"/>
            <a:chOff x="936723" y="396202"/>
            <a:chExt cx="864096" cy="864096"/>
          </a:xfrm>
          <a:solidFill>
            <a:srgbClr val="FFD506"/>
          </a:solidFill>
        </p:grpSpPr>
        <p:sp>
          <p:nvSpPr>
            <p:cNvPr id="26" name="Oval 25"/>
            <p:cNvSpPr/>
            <p:nvPr/>
          </p:nvSpPr>
          <p:spPr>
            <a:xfrm>
              <a:off x="936723" y="396202"/>
              <a:ext cx="864096" cy="864096"/>
            </a:xfrm>
            <a:prstGeom prst="ellipse">
              <a:avLst/>
            </a:prstGeom>
            <a:solidFill>
              <a:srgbClr val="7ED733"/>
            </a:solidFill>
            <a:ln>
              <a:solidFill>
                <a:srgbClr val="7ED7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Oval 26"/>
            <p:cNvSpPr/>
            <p:nvPr/>
          </p:nvSpPr>
          <p:spPr>
            <a:xfrm>
              <a:off x="1051469" y="511208"/>
              <a:ext cx="634083" cy="6340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43598" y="516634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69631" y="1847446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02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08438" y="4324234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03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6B2020D-D988-440C-B123-936AB036CD4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1253275" y="341035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5821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3" grpId="0" animBg="1"/>
      <p:bldP spid="25" grpId="0" animBg="1"/>
      <p:bldP spid="51" grpId="0"/>
      <p:bldP spid="53" grpId="0"/>
      <p:bldP spid="54" grpId="0"/>
      <p:bldP spid="62" grpId="0" animBg="1"/>
      <p:bldP spid="63" grpId="0" animBg="1"/>
      <p:bldP spid="64" grpId="0" animBg="1"/>
      <p:bldP spid="4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503" y="2348880"/>
            <a:ext cx="8928992" cy="246221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h-TH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เมื่อผู้เรียนเป็นพลเมืองดิจิทัลแล้ว </a:t>
            </a:r>
          </a:p>
          <a:p>
            <a:pPr algn="ctr"/>
            <a:r>
              <a:rPr lang="th-TH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ผู้เรียนอาจจะต้องประสบกับภัยจาก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สังคม</a:t>
            </a:r>
            <a:r>
              <a:rPr lang="th-TH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ออนไลน์อย่างไรบ้าง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?</a:t>
            </a:r>
            <a:endParaRPr lang="th-TH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th-TH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76672"/>
            <a:ext cx="3647728" cy="792088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0" y="6453336"/>
            <a:ext cx="12192000" cy="216024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F69C6A7-5A19-4949-B655-EF8300F07033}"/>
              </a:ext>
            </a:extLst>
          </p:cNvPr>
          <p:cNvSpPr txBox="1">
            <a:spLocks/>
          </p:cNvSpPr>
          <p:nvPr/>
        </p:nvSpPr>
        <p:spPr>
          <a:xfrm>
            <a:off x="283028" y="488673"/>
            <a:ext cx="11625943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ชวนคิด</a:t>
            </a:r>
            <a:endParaRPr lang="ko-KR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62247"/>
            <a:ext cx="12192000" cy="65199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62C0E3-F6D9-4C46-A5EB-B8FEAC8BCFC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352584" y="508420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48625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6672"/>
            <a:ext cx="12192000" cy="792088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0" y="6237312"/>
            <a:ext cx="12192000" cy="216024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0" y="362247"/>
            <a:ext cx="12192000" cy="65199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8D1FBA-E343-E947-A585-75D564F1028D}"/>
              </a:ext>
            </a:extLst>
          </p:cNvPr>
          <p:cNvSpPr txBox="1"/>
          <p:nvPr/>
        </p:nvSpPr>
        <p:spPr>
          <a:xfrm>
            <a:off x="1588423" y="562035"/>
            <a:ext cx="90151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ชมวีดิทัศน์ เรื่อง เข้าสังคมออนไลน์อย่างปลอดภัยสไตล์พล่ากุ้ง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78C380-96AF-4686-9D46-BB0515BBBC7D}"/>
              </a:ext>
            </a:extLst>
          </p:cNvPr>
          <p:cNvSpPr/>
          <p:nvPr/>
        </p:nvSpPr>
        <p:spPr>
          <a:xfrm>
            <a:off x="4035019" y="5517232"/>
            <a:ext cx="3974166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https://youtu.be/9ITCQ67274Q</a:t>
            </a:r>
            <a:endParaRPr lang="th-TH" sz="3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Online Media 1" title="￠ﾹﾀ￠ﾸﾂ￠ﾹﾉ￠ﾸﾲ￠ﾸﾪ￠ﾸﾱ￠ﾸﾇ￠ﾸﾄ￠ﾸﾡ￠ﾸﾭ￠ﾸﾭ￠ﾸﾙ￠ﾹﾄ￠ﾸﾥ￠ﾸﾙ￠ﾹﾌ￠ﾸﾭ￠ﾸﾢ￠ﾹﾈ￠ﾸﾲ￠ﾸﾇ￠ﾸﾛ￠ﾸﾥ￠ﾸﾭ￠ﾸﾔ￠ﾸﾠ￠ﾸﾱ￠ﾸﾢ￠ﾸﾪ￠ﾹﾄ￠ﾸﾕ￠ﾸﾥ￠ﾹﾌ￠ﾸﾞ￠ﾸﾥ￠ﾹﾈ￠ﾸﾲ￠ﾸﾁ￠ﾸﾸ￠ﾹﾉ￠ﾸﾇ">
            <a:hlinkClick r:id="" action="ppaction://media"/>
            <a:extLst>
              <a:ext uri="{FF2B5EF4-FFF2-40B4-BE49-F238E27FC236}">
                <a16:creationId xmlns:a16="http://schemas.microsoft.com/office/drawing/2014/main" id="{F86C8502-65AB-4C4A-B6BE-F0CC9DF052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02678" y="1449324"/>
            <a:ext cx="7038848" cy="3959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4DBFF5-3931-433A-BB0E-9615A45A71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2584" y="508420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9815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6672"/>
            <a:ext cx="12192000" cy="792088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0" y="6237312"/>
            <a:ext cx="12192000" cy="216024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0" y="362247"/>
            <a:ext cx="12192000" cy="65199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8D1FBA-E343-E947-A585-75D564F1028D}"/>
              </a:ext>
            </a:extLst>
          </p:cNvPr>
          <p:cNvSpPr txBox="1"/>
          <p:nvPr/>
        </p:nvSpPr>
        <p:spPr>
          <a:xfrm>
            <a:off x="1588423" y="562035"/>
            <a:ext cx="90151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ชมวีดิทัศน์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"Cyberbullying" </a:t>
            </a:r>
            <a:r>
              <a:rPr lang="th-TH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ภัยคุกคามยุคสังคมออนไลน์ 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6DC197-6567-4CCE-9176-CD4262211393}"/>
              </a:ext>
            </a:extLst>
          </p:cNvPr>
          <p:cNvSpPr/>
          <p:nvPr/>
        </p:nvSpPr>
        <p:spPr>
          <a:xfrm>
            <a:off x="4083109" y="5517232"/>
            <a:ext cx="3877986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https://youtu.be/ZosESE-5N48</a:t>
            </a:r>
            <a:endParaRPr lang="th-TH" sz="3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Online Media 1" title="&quot;Cyberbullying&quot; ￠ﾸﾠ￠ﾸﾱ￠ﾸﾢ￠ﾸﾄ￠ﾸﾸ￠ﾸﾁ￠ﾸﾄ￠ﾸﾲ￠ﾸﾡ￠ﾸﾢ￠ﾸﾸ￠ﾸﾄ￠ﾸﾪ￠ﾸﾱ￠ﾸﾇ￠ﾸﾄ￠ﾸﾡ￠ﾸﾭ￠ﾸﾭ￠ﾸﾙ￠ﾹﾄ￠ﾸﾥ￠ﾸﾙ￠ﾹﾌ">
            <a:hlinkClick r:id="" action="ppaction://media"/>
            <a:extLst>
              <a:ext uri="{FF2B5EF4-FFF2-40B4-BE49-F238E27FC236}">
                <a16:creationId xmlns:a16="http://schemas.microsoft.com/office/drawing/2014/main" id="{FE9E3A9A-E965-49E0-8E74-A66CC9DE7F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02678" y="1449324"/>
            <a:ext cx="7038848" cy="3959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027E6E-0ACA-458A-AE99-65D553655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2584" y="508420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8064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6672"/>
            <a:ext cx="12192000" cy="792088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0" y="6237312"/>
            <a:ext cx="12192000" cy="216024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0" y="362247"/>
            <a:ext cx="12192000" cy="65199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8D1FBA-E343-E947-A585-75D564F1028D}"/>
              </a:ext>
            </a:extLst>
          </p:cNvPr>
          <p:cNvSpPr txBox="1"/>
          <p:nvPr/>
        </p:nvSpPr>
        <p:spPr>
          <a:xfrm>
            <a:off x="1588423" y="562035"/>
            <a:ext cx="901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ชมวีดิทัศน์ เรื่อง ภัยคุกคามเด็ก-เยาวชนจากสื่อสังคมออนไลน์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1F4876-AEA6-4309-8B26-6D06BFFF31EA}"/>
              </a:ext>
            </a:extLst>
          </p:cNvPr>
          <p:cNvSpPr/>
          <p:nvPr/>
        </p:nvSpPr>
        <p:spPr>
          <a:xfrm>
            <a:off x="3913191" y="5517232"/>
            <a:ext cx="4217822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https://youtu.be/HhMfUmT3EHU</a:t>
            </a:r>
            <a:endParaRPr lang="th-TH" sz="3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Online Media 1" title="￠ﾸﾠ￠ﾸﾱ￠ﾸﾢ￠ﾸﾄ￠ﾸﾸ￠ﾸﾁ￠ﾸﾄ￠ﾸﾲ￠ﾸﾡ￠ﾹﾀ￠ﾸﾔ￠ﾹﾇ￠ﾸﾁ-￠ﾹﾀ￠ﾸﾢ￠ﾸﾲ￠ﾸﾧ￠ﾸﾊ￠ﾸﾙ￠ﾸﾈ￠ﾸﾲ￠ﾸﾁ￠ﾸﾪ￠ﾸﾷ￠ﾹﾈ￠ﾸﾭ￠ﾸﾪ￠ﾸﾱ￠ﾸﾇ￠ﾸﾄ￠ﾸﾡ￠ﾸﾭ￠ﾸﾭ￠ﾸﾙ￠ﾹﾄ￠ﾸﾥ￠ﾸﾙ￠ﾹﾌ">
            <a:hlinkClick r:id="" action="ppaction://media"/>
            <a:extLst>
              <a:ext uri="{FF2B5EF4-FFF2-40B4-BE49-F238E27FC236}">
                <a16:creationId xmlns:a16="http://schemas.microsoft.com/office/drawing/2014/main" id="{8DE5CEE2-B4DF-4888-B08F-F493C30417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76575" y="1449324"/>
            <a:ext cx="7038848" cy="3959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25F962-DA75-4AF5-BF90-35CA6E5F6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2584" y="508420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4331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856"/>
            <a:ext cx="12192000" cy="6502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658143"/>
            <a:ext cx="12192000" cy="1584176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-1176808" y="3160442"/>
            <a:ext cx="14689632" cy="9502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400"/>
              </a:lnSpc>
            </a:pPr>
            <a:r>
              <a:rPr lang="th-TH" altLang="ko-KR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3.3 กฎหมายและมารยาทในสังคมดิจิทัล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363161"/>
            <a:ext cx="12192000" cy="145959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0" y="2204864"/>
            <a:ext cx="12192000" cy="213552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0" y="2498714"/>
            <a:ext cx="12192000" cy="63718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F5024C-8EFA-3E47-B56B-C4FB56DDAC2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548032" y="457037"/>
            <a:ext cx="877674" cy="9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47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807968" y="1123949"/>
            <a:ext cx="561662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400"/>
              </a:lnSpc>
            </a:pPr>
            <a:r>
              <a:rPr lang="th-TH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การเข้าถึงและการร่วมตัดสินใจ</a:t>
            </a:r>
            <a:endParaRPr lang="ko-KR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8719864" y="3083208"/>
            <a:ext cx="5616624" cy="14888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400"/>
              </a:lnSpc>
            </a:pPr>
            <a:r>
              <a:rPr lang="th-TH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เสรีภาพในการ</a:t>
            </a:r>
            <a:br>
              <a:rPr lang="th-TH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แสดงออก</a:t>
            </a:r>
            <a:endParaRPr lang="ko-KR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4522056" y="4980042"/>
            <a:ext cx="5616624" cy="7963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400"/>
              </a:lnSpc>
            </a:pPr>
            <a:r>
              <a:rPr lang="th-TH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กฏหมายดิจิทัล</a:t>
            </a:r>
            <a:endParaRPr lang="ko-KR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-129158" y="129158"/>
            <a:ext cx="6858372" cy="6600056"/>
          </a:xfrm>
          <a:prstGeom prst="triangle">
            <a:avLst>
              <a:gd name="adj" fmla="val 498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-205060" y="2673210"/>
            <a:ext cx="5345236" cy="15119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400"/>
              </a:lnSpc>
            </a:pPr>
            <a:r>
              <a:rPr lang="th-TH" altLang="ko-KR" sz="5400" b="1" dirty="0">
                <a:solidFill>
                  <a:srgbClr val="0051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กฎหมายและมารยาท</a:t>
            </a:r>
            <a:br>
              <a:rPr lang="th-TH" altLang="ko-KR" sz="5400" b="1" dirty="0">
                <a:solidFill>
                  <a:srgbClr val="0051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ko-KR" sz="5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ในสังคมดิจิทัล</a:t>
            </a:r>
          </a:p>
        </p:txBody>
      </p:sp>
      <p:sp>
        <p:nvSpPr>
          <p:cNvPr id="14" name="Hexagon 13"/>
          <p:cNvSpPr/>
          <p:nvPr/>
        </p:nvSpPr>
        <p:spPr>
          <a:xfrm rot="5400000">
            <a:off x="1872237" y="642117"/>
            <a:ext cx="1944216" cy="1676048"/>
          </a:xfrm>
          <a:prstGeom prst="hexagon">
            <a:avLst/>
          </a:prstGeom>
          <a:solidFill>
            <a:srgbClr val="7ED733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Hexagon 14"/>
          <p:cNvSpPr/>
          <p:nvPr/>
        </p:nvSpPr>
        <p:spPr>
          <a:xfrm rot="5400000">
            <a:off x="1811524" y="4540207"/>
            <a:ext cx="1944216" cy="1676048"/>
          </a:xfrm>
          <a:prstGeom prst="hexagon">
            <a:avLst/>
          </a:prstGeom>
          <a:solidFill>
            <a:srgbClr val="FF3D5C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Hexagon 15"/>
          <p:cNvSpPr/>
          <p:nvPr/>
        </p:nvSpPr>
        <p:spPr>
          <a:xfrm rot="5400000">
            <a:off x="4789924" y="2619262"/>
            <a:ext cx="1944216" cy="1676048"/>
          </a:xfrm>
          <a:prstGeom prst="hexagon">
            <a:avLst/>
          </a:prstGeom>
          <a:solidFill>
            <a:srgbClr val="FFD506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8" name="Straight Connector 17"/>
          <p:cNvCxnSpPr/>
          <p:nvPr/>
        </p:nvCxnSpPr>
        <p:spPr>
          <a:xfrm>
            <a:off x="3900488" y="1480141"/>
            <a:ext cx="1243136" cy="5263"/>
          </a:xfrm>
          <a:prstGeom prst="line">
            <a:avLst/>
          </a:prstGeom>
          <a:ln w="28575">
            <a:solidFill>
              <a:srgbClr val="7ED7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794326" y="3457286"/>
            <a:ext cx="1019076" cy="9736"/>
          </a:xfrm>
          <a:prstGeom prst="line">
            <a:avLst/>
          </a:prstGeom>
          <a:ln w="28575">
            <a:solidFill>
              <a:srgbClr val="FFD50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42286" y="5372968"/>
            <a:ext cx="1297890" cy="9736"/>
          </a:xfrm>
          <a:prstGeom prst="line">
            <a:avLst/>
          </a:prstGeom>
          <a:ln w="28575">
            <a:solidFill>
              <a:srgbClr val="FF3D5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29980" y="1003499"/>
            <a:ext cx="917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rgbClr val="7ED7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53808" y="2974970"/>
            <a:ext cx="917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rgbClr val="FF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02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09698" y="4905883"/>
            <a:ext cx="917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rgbClr val="FF3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03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883935"/>
            <a:ext cx="993676" cy="1192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16" y="4572077"/>
            <a:ext cx="1764796" cy="1543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333" y="2750346"/>
            <a:ext cx="1399663" cy="1399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Freeform 34"/>
          <p:cNvSpPr/>
          <p:nvPr/>
        </p:nvSpPr>
        <p:spPr>
          <a:xfrm>
            <a:off x="7179780" y="4220916"/>
            <a:ext cx="5012220" cy="2637457"/>
          </a:xfrm>
          <a:custGeom>
            <a:avLst/>
            <a:gdLst>
              <a:gd name="connsiteX0" fmla="*/ 5012220 w 5012220"/>
              <a:gd name="connsiteY0" fmla="*/ 0 h 2637457"/>
              <a:gd name="connsiteX1" fmla="*/ 5012220 w 5012220"/>
              <a:gd name="connsiteY1" fmla="*/ 2637457 h 2637457"/>
              <a:gd name="connsiteX2" fmla="*/ 0 w 5012220"/>
              <a:gd name="connsiteY2" fmla="*/ 2637457 h 2637457"/>
              <a:gd name="connsiteX3" fmla="*/ 5012220 w 5012220"/>
              <a:gd name="connsiteY3" fmla="*/ 0 h 26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2220" h="2637457">
                <a:moveTo>
                  <a:pt x="5012220" y="0"/>
                </a:moveTo>
                <a:lnTo>
                  <a:pt x="5012220" y="2637457"/>
                </a:lnTo>
                <a:lnTo>
                  <a:pt x="0" y="2637457"/>
                </a:lnTo>
                <a:lnTo>
                  <a:pt x="501222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093496A-ABC8-402B-A351-03B44628C82D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1352584" y="508420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499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 animBg="1"/>
      <p:bldP spid="15" grpId="0" animBg="1"/>
      <p:bldP spid="16" grpId="0" animBg="1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83432" y="2420888"/>
            <a:ext cx="10009112" cy="22322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1343472" y="2708920"/>
            <a:ext cx="9505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การปฏิบัติตนให้ปลอดภัยจากภัยคุกคามในสังคมออนไลน์ นอกจากจะมี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IQ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ความฉลาดทางเชาว์ปัญญา และ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EQ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ความฉลาดทางอารมณ์แล้ว ผู้เรียนจะต้องมี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DQ 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ความฉลาดทางดิจิทัลด้วย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37312"/>
            <a:ext cx="12192000" cy="216024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0" y="362247"/>
            <a:ext cx="12192000" cy="65199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B9D40F-C1A6-4D7C-B2DF-EAE16632012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352584" y="508420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5248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476672"/>
            <a:ext cx="12192000" cy="792088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1212388" y="476672"/>
            <a:ext cx="164325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altLang="ko-K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</a:t>
            </a:r>
            <a:endParaRPr lang="ko-KR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942760" y="1840063"/>
            <a:ext cx="1296144" cy="936104"/>
          </a:xfrm>
          <a:prstGeom prst="homePlate">
            <a:avLst/>
          </a:prstGeom>
          <a:gradFill flip="none" rotWithShape="1">
            <a:gsLst>
              <a:gs pos="0">
                <a:srgbClr val="42AFF7"/>
              </a:gs>
              <a:gs pos="48000">
                <a:srgbClr val="7BC6F9"/>
              </a:gs>
              <a:gs pos="100000">
                <a:srgbClr val="C5E4E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3.1</a:t>
            </a:r>
          </a:p>
        </p:txBody>
      </p:sp>
      <p:sp>
        <p:nvSpPr>
          <p:cNvPr id="23" name="Chevron 22"/>
          <p:cNvSpPr/>
          <p:nvPr/>
        </p:nvSpPr>
        <p:spPr>
          <a:xfrm>
            <a:off x="2423592" y="1840063"/>
            <a:ext cx="8568952" cy="939647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3600" b="1" dirty="0">
                <a:solidFill>
                  <a:srgbClr val="0051A3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การเป็นพลเมืองดิจิทัล</a:t>
            </a:r>
            <a:endParaRPr lang="ko-KR" altLang="en-US" sz="3600" b="1" dirty="0">
              <a:solidFill>
                <a:srgbClr val="0051A3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931626" y="3218197"/>
            <a:ext cx="1296144" cy="936104"/>
          </a:xfrm>
          <a:prstGeom prst="homePlate">
            <a:avLst/>
          </a:prstGeom>
          <a:gradFill flip="none" rotWithShape="1">
            <a:gsLst>
              <a:gs pos="0">
                <a:srgbClr val="42AFF7"/>
              </a:gs>
              <a:gs pos="48000">
                <a:srgbClr val="7BC6F9"/>
              </a:gs>
              <a:gs pos="100000">
                <a:srgbClr val="C5E4E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3.2</a:t>
            </a:r>
          </a:p>
        </p:txBody>
      </p:sp>
      <p:sp>
        <p:nvSpPr>
          <p:cNvPr id="25" name="Chevron 24"/>
          <p:cNvSpPr/>
          <p:nvPr/>
        </p:nvSpPr>
        <p:spPr>
          <a:xfrm>
            <a:off x="2412458" y="3218197"/>
            <a:ext cx="7272808" cy="939647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3600" b="1" dirty="0">
                <a:solidFill>
                  <a:srgbClr val="0051A3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การป้องกันตนเองและผู้อื่น</a:t>
            </a:r>
            <a:endParaRPr lang="ko-KR" altLang="en-US" sz="3600" b="1" dirty="0">
              <a:solidFill>
                <a:srgbClr val="0051A3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942760" y="4592788"/>
            <a:ext cx="1296144" cy="936104"/>
          </a:xfrm>
          <a:prstGeom prst="homePlate">
            <a:avLst/>
          </a:prstGeom>
          <a:gradFill flip="none" rotWithShape="1">
            <a:gsLst>
              <a:gs pos="0">
                <a:srgbClr val="42AFF7"/>
              </a:gs>
              <a:gs pos="48000">
                <a:srgbClr val="7BC6F9"/>
              </a:gs>
              <a:gs pos="100000">
                <a:srgbClr val="C5E4ED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3.3</a:t>
            </a:r>
          </a:p>
        </p:txBody>
      </p:sp>
      <p:sp>
        <p:nvSpPr>
          <p:cNvPr id="27" name="Chevron 26"/>
          <p:cNvSpPr/>
          <p:nvPr/>
        </p:nvSpPr>
        <p:spPr>
          <a:xfrm>
            <a:off x="2423592" y="4592788"/>
            <a:ext cx="6480720" cy="939647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3600" b="1" dirty="0">
                <a:solidFill>
                  <a:srgbClr val="0051A3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กฏหมายและมารยาทในสังคมดิจิทัล</a:t>
            </a:r>
            <a:endParaRPr lang="ko-KR" altLang="en-US" sz="3600" b="1" dirty="0">
              <a:solidFill>
                <a:srgbClr val="0051A3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6237312"/>
            <a:ext cx="12192000" cy="216024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ectangle 32"/>
          <p:cNvSpPr/>
          <p:nvPr/>
        </p:nvSpPr>
        <p:spPr>
          <a:xfrm>
            <a:off x="0" y="362247"/>
            <a:ext cx="12192000" cy="65199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0521" y1="35365" x2="19583" y2="55521"/>
                        <a14:foregroundMark x1="18281" y1="40052" x2="18281" y2="40052"/>
                        <a14:foregroundMark x1="18750" y1="42500" x2="18125" y2="38438"/>
                        <a14:foregroundMark x1="18281" y1="56042" x2="18438" y2="56510"/>
                        <a14:foregroundMark x1="27708" y1="72292" x2="49010" y2="71667"/>
                        <a14:foregroundMark x1="79948" y1="64479" x2="79948" y2="64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24" y="3295601"/>
            <a:ext cx="3184344" cy="31843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40013E-3B11-4E5B-B6E0-FD471E3F2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2584" y="508420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37549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6672"/>
            <a:ext cx="12192000" cy="792088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0" y="6237312"/>
            <a:ext cx="12192000" cy="216024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0" y="362247"/>
            <a:ext cx="12192000" cy="65199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8D1FBA-E343-E947-A585-75D564F1028D}"/>
              </a:ext>
            </a:extLst>
          </p:cNvPr>
          <p:cNvSpPr txBox="1"/>
          <p:nvPr/>
        </p:nvSpPr>
        <p:spPr>
          <a:xfrm>
            <a:off x="1588423" y="562035"/>
            <a:ext cx="901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ชมวีดิทัศน์เรื่อง “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DQ : </a:t>
            </a:r>
            <a:r>
              <a:rPr lang="th-TH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ความฉลาดทางดิจิทัล”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C56466-5478-4EDE-B295-100F9210C421}"/>
              </a:ext>
            </a:extLst>
          </p:cNvPr>
          <p:cNvSpPr/>
          <p:nvPr/>
        </p:nvSpPr>
        <p:spPr>
          <a:xfrm>
            <a:off x="4016585" y="5517232"/>
            <a:ext cx="4011033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https://youtu.be/1IwZLH82PYM</a:t>
            </a:r>
            <a:endParaRPr lang="en-US" sz="3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Online Media 1" title="DQ : ￠ﾸﾄ￠ﾸﾧ￠ﾸﾲ￠ﾸﾡ￠ﾸﾉ￠ﾸﾥ￠ﾸﾲ￠ﾸﾔ￠ﾸﾗ￠ﾸﾲ￠ﾸﾇ￠ﾸﾔ￠ﾸﾴ￠ﾸﾈ￠ﾸﾴ￠ﾸﾗ￠ﾸﾱ￠ﾸﾥ">
            <a:hlinkClick r:id="" action="ppaction://media"/>
            <a:extLst>
              <a:ext uri="{FF2B5EF4-FFF2-40B4-BE49-F238E27FC236}">
                <a16:creationId xmlns:a16="http://schemas.microsoft.com/office/drawing/2014/main" id="{480FC46C-3531-4181-A71C-A78CC81A13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02677" y="1449560"/>
            <a:ext cx="7038848" cy="3959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EAD90A-2C4C-4BE1-871D-4B8902F38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2584" y="508420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637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856"/>
            <a:ext cx="12192000" cy="6502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658143"/>
            <a:ext cx="12192000" cy="1584176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-1176808" y="3195067"/>
            <a:ext cx="14689632" cy="8810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400"/>
              </a:lnSpc>
            </a:pPr>
            <a:r>
              <a:rPr lang="th-TH" altLang="ko-KR" sz="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กิจกรรมที่ 7.1 </a:t>
            </a:r>
            <a:r>
              <a:rPr lang="th-TH" altLang="ko-KR" sz="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เส้นทางการเป็นพลเมืองดิจิทัล</a:t>
            </a:r>
            <a:r>
              <a:rPr lang="th-TH" altLang="ko-KR" sz="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363161"/>
            <a:ext cx="12192000" cy="145959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0" y="2204864"/>
            <a:ext cx="12192000" cy="213552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0" y="2498714"/>
            <a:ext cx="12192000" cy="63718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F5024C-8EFA-3E47-B56B-C4FB56DDAC2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548032" y="457037"/>
            <a:ext cx="877674" cy="9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79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6B4E701-485E-433B-99BC-7A777E33EE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05" y="2155456"/>
            <a:ext cx="7882587" cy="408185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0" y="487270"/>
            <a:ext cx="10560496" cy="792088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0" y="6237312"/>
            <a:ext cx="12192000" cy="216024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F69C6A7-5A19-4949-B655-EF8300F07033}"/>
              </a:ext>
            </a:extLst>
          </p:cNvPr>
          <p:cNvSpPr txBox="1">
            <a:spLocks/>
          </p:cNvSpPr>
          <p:nvPr/>
        </p:nvSpPr>
        <p:spPr>
          <a:xfrm>
            <a:off x="283028" y="488673"/>
            <a:ext cx="11625943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กิจกรรมที่ 7.1 เส้นทางการเป็นพลเมืองดิจิทัล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62247"/>
            <a:ext cx="12192000" cy="65199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F69C6A7-5A19-4949-B655-EF8300F07033}"/>
              </a:ext>
            </a:extLst>
          </p:cNvPr>
          <p:cNvSpPr txBox="1">
            <a:spLocks/>
          </p:cNvSpPr>
          <p:nvPr/>
        </p:nvSpPr>
        <p:spPr>
          <a:xfrm>
            <a:off x="2747626" y="1959244"/>
            <a:ext cx="6696744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altLang="ko-KR" sz="48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ให้นักเรียนแบ่งกลุ่ม กลุ่มละ 5 - 6 คน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F08456-EBBF-4C0B-87AC-A940C77C13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352584" y="508420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56307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9119A1-D08E-4965-BD79-D7F7C4C03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2189667"/>
            <a:ext cx="2952328" cy="29523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7428" y="2374675"/>
            <a:ext cx="102251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• 	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ผู้เล่นจะต้องเดินทางตามเส้นทาง ไปยังจุดหมายเพื่อเป็นพลเมืองดิจิทัล</a:t>
            </a:r>
          </a:p>
          <a:p>
            <a:pPr fontAlgn="base"/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base"/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•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	ในแต่ละรอบผู้เล่นจะต้องผลัดกันเดิน</a:t>
            </a:r>
          </a:p>
          <a:p>
            <a:pPr fontAlgn="base"/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base"/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•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	ก่อนการเดินทุกครั้งผู้เล่นแต่ละคนจะต้องหยิบ “บัตรคำถาม” จากกอง </a:t>
            </a:r>
            <a:b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	และตอบคำถามที่อยู่ภายในบัตรคำถามนั้นว่าเป็นพฤติกรรมที่เหมาะสมหรือไม่ 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87270"/>
            <a:ext cx="10560496" cy="792088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0" y="6237312"/>
            <a:ext cx="12192000" cy="216024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0" y="362247"/>
            <a:ext cx="12192000" cy="65199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F69C6A7-5A19-4949-B655-EF8300F07033}"/>
              </a:ext>
            </a:extLst>
          </p:cNvPr>
          <p:cNvSpPr txBox="1">
            <a:spLocks/>
          </p:cNvSpPr>
          <p:nvPr/>
        </p:nvSpPr>
        <p:spPr>
          <a:xfrm>
            <a:off x="-5497288" y="1606590"/>
            <a:ext cx="13105456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กติกา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F69C6A7-5A19-4949-B655-EF8300F07033}"/>
              </a:ext>
            </a:extLst>
          </p:cNvPr>
          <p:cNvSpPr txBox="1">
            <a:spLocks/>
          </p:cNvSpPr>
          <p:nvPr/>
        </p:nvSpPr>
        <p:spPr>
          <a:xfrm>
            <a:off x="283028" y="488673"/>
            <a:ext cx="11625943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กิจกรรมที่ 7.1 เส้นทางการเป็นพลเมืองดิจิทัล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CA2228-5C91-4F89-B898-C1DC2917084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352584" y="508420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70645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33" y="2853455"/>
            <a:ext cx="109975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• 	คณะลูกขุนทั้ง 3 คน จะตัดสินคำตอบ หากคณะลูกขุนเห็นด้วยอย่างน้อย 2 ใน 3 คน </a:t>
            </a:r>
            <a:b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	จะถือว่าผู้เล่นตอบคำถามถูกต้อง และให้ทอยลูกเต๋า เพื่อสุ่มจำนวนช่องในการเดิน</a:t>
            </a:r>
          </a:p>
          <a:p>
            <a:pPr fontAlgn="base"/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base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• 	แต่หากคณะลูกขุนไม่เห็นด้วยอย่างน้อย 2 ใน 3 จะไม่สามารถทอยลูกเต๋า </a:t>
            </a:r>
          </a:p>
          <a:p>
            <a:pPr fontAlgn="base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เพื่อสุ่มจำนวนช่องในการเดินของรอบนั้นๆ ได้ 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87270"/>
            <a:ext cx="10560496" cy="792088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0" y="6237312"/>
            <a:ext cx="12192000" cy="216024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0" y="362247"/>
            <a:ext cx="12192000" cy="65199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F69C6A7-5A19-4949-B655-EF8300F07033}"/>
              </a:ext>
            </a:extLst>
          </p:cNvPr>
          <p:cNvSpPr txBox="1">
            <a:spLocks/>
          </p:cNvSpPr>
          <p:nvPr/>
        </p:nvSpPr>
        <p:spPr>
          <a:xfrm>
            <a:off x="-5209256" y="1721156"/>
            <a:ext cx="13105456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กติกา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F69C6A7-5A19-4949-B655-EF8300F07033}"/>
              </a:ext>
            </a:extLst>
          </p:cNvPr>
          <p:cNvSpPr txBox="1">
            <a:spLocks/>
          </p:cNvSpPr>
          <p:nvPr/>
        </p:nvSpPr>
        <p:spPr>
          <a:xfrm>
            <a:off x="283028" y="488673"/>
            <a:ext cx="11625943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กิจกรรมที่ 7.1 เส้นทางการเป็นพลเมืองดิจิทัล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229462-1B88-4DF4-ABF7-74D2A41569A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1352584" y="508420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8831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4700" y="2931039"/>
            <a:ext cx="696259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ผู้เล่นคนใดเดินทางถึงจุดหมายเป็นคนแรก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fontAlgn="base"/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fontAlgn="base"/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จะถือว่าเป็นผู้ชนะ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87270"/>
            <a:ext cx="10560496" cy="792088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0" y="6237312"/>
            <a:ext cx="12192000" cy="216024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0" y="362247"/>
            <a:ext cx="12192000" cy="65199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F69C6A7-5A19-4949-B655-EF8300F07033}"/>
              </a:ext>
            </a:extLst>
          </p:cNvPr>
          <p:cNvSpPr txBox="1">
            <a:spLocks/>
          </p:cNvSpPr>
          <p:nvPr/>
        </p:nvSpPr>
        <p:spPr>
          <a:xfrm>
            <a:off x="-5425280" y="1721156"/>
            <a:ext cx="13105456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กติกา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F69C6A7-5A19-4949-B655-EF8300F07033}"/>
              </a:ext>
            </a:extLst>
          </p:cNvPr>
          <p:cNvSpPr txBox="1">
            <a:spLocks/>
          </p:cNvSpPr>
          <p:nvPr/>
        </p:nvSpPr>
        <p:spPr>
          <a:xfrm>
            <a:off x="283028" y="488673"/>
            <a:ext cx="11625943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กิจกรรมที่ 7.1 เส้นทางการเป็นพลเมืองดิจิทัล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25CAFD-6748-4B2A-9A9E-33BD00323E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355" y="3876106"/>
            <a:ext cx="598821" cy="598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669DD2-F92E-4E6F-B492-5AE1E13B3D5E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1352584" y="508420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66755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856"/>
            <a:ext cx="12192000" cy="6502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658143"/>
            <a:ext cx="12192000" cy="1584176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-1176808" y="3162526"/>
            <a:ext cx="14689632" cy="8425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400"/>
              </a:lnSpc>
            </a:pPr>
            <a:r>
              <a:rPr lang="th-TH" altLang="ko-KR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กิจกรรมที่ 8.1 จริยธรรมและกฎหมายคอมพิวเตอร์ใกล้ตัว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363161"/>
            <a:ext cx="12192000" cy="145959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0" y="2204864"/>
            <a:ext cx="12192000" cy="213552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0" y="2498714"/>
            <a:ext cx="12192000" cy="63718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F5024C-8EFA-3E47-B56B-C4FB56DDAC2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548032" y="457037"/>
            <a:ext cx="877674" cy="9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46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87270"/>
            <a:ext cx="10560496" cy="792088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0" y="6237312"/>
            <a:ext cx="12192000" cy="216024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0" y="362247"/>
            <a:ext cx="12192000" cy="65199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F69C6A7-5A19-4949-B655-EF8300F07033}"/>
              </a:ext>
            </a:extLst>
          </p:cNvPr>
          <p:cNvSpPr txBox="1">
            <a:spLocks/>
          </p:cNvSpPr>
          <p:nvPr/>
        </p:nvSpPr>
        <p:spPr>
          <a:xfrm>
            <a:off x="479375" y="1548551"/>
            <a:ext cx="11233247" cy="3620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AutoNum type="arabicPeriod"/>
            </a:pPr>
            <a:r>
              <a:rPr lang="th-TH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ให้นักเรียนศึกษากฎหมายการกระทำผิดเกี่ยวกับคอมพิวเตอร์และวิเคราะห์ฐานความผิดลงในตาราง</a:t>
            </a:r>
          </a:p>
          <a:p>
            <a:r>
              <a:rPr lang="th-TH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	พิจารณาสถานการณ์ และตอบคำถาม</a:t>
            </a:r>
          </a:p>
          <a:p>
            <a:r>
              <a:rPr lang="th-TH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 	พิจารณาประเด็นต่าง ๆ แล้วตอบคำถาม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F69C6A7-5A19-4949-B655-EF8300F07033}"/>
              </a:ext>
            </a:extLst>
          </p:cNvPr>
          <p:cNvSpPr txBox="1">
            <a:spLocks/>
          </p:cNvSpPr>
          <p:nvPr/>
        </p:nvSpPr>
        <p:spPr>
          <a:xfrm>
            <a:off x="283028" y="488673"/>
            <a:ext cx="11625943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กิจกรรมที่ 8.1 จริยธรรมและกฎหมายคอมพิวเตอร์ใกล้ตัว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D8228B-DB75-4AEE-A197-F4C9B3537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64" y="2169877"/>
            <a:ext cx="4474468" cy="44744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28EAE0-E40E-4E8B-8278-41A662FBC3E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352584" y="508420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3353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76672"/>
            <a:ext cx="12192000" cy="792088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0" y="6237312"/>
            <a:ext cx="12192000" cy="216024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0" y="362247"/>
            <a:ext cx="12192000" cy="65199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A5FCAE-E1BD-0D41-BA82-7EEAE663E59A}"/>
              </a:ext>
            </a:extLst>
          </p:cNvPr>
          <p:cNvSpPr/>
          <p:nvPr/>
        </p:nvSpPr>
        <p:spPr>
          <a:xfrm>
            <a:off x="4583832" y="2348880"/>
            <a:ext cx="68470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thaiDist" fontAlgn="base">
              <a:lnSpc>
                <a:spcPct val="120000"/>
              </a:lnSpc>
              <a:buFont typeface="+mj-lt"/>
              <a:buAutoNum type="arabicPeriod"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อธิบายถึงลักษณะอาชีพที่เกี่ยวข้องกับเทคโนโลยีสารสนเทศและการสื่อสาร</a:t>
            </a:r>
          </a:p>
          <a:p>
            <a:pPr marL="514350" indent="-514350" algn="thaiDist" fontAlgn="base">
              <a:lnSpc>
                <a:spcPct val="120000"/>
              </a:lnSpc>
              <a:buFont typeface="+mj-lt"/>
              <a:buAutoNum type="arabicPeriod"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วิเคราะห์ความเปลี่ยนแปลงของอาชีพที่จะต้องปรับตัวในอนาคต</a:t>
            </a:r>
          </a:p>
          <a:p>
            <a:pPr marL="514350" indent="-514350" algn="thaiDist" fontAlgn="base">
              <a:lnSpc>
                <a:spcPct val="120000"/>
              </a:lnSpc>
              <a:buFont typeface="+mj-lt"/>
              <a:buAutoNum type="arabicPeriod"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ตระหนักถึงความสำคัญของเทคโยโลยีกับอาชีพ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D5F124-50B6-8C48-9E92-A11E0F233384}"/>
              </a:ext>
            </a:extLst>
          </p:cNvPr>
          <p:cNvSpPr txBox="1"/>
          <p:nvPr/>
        </p:nvSpPr>
        <p:spPr>
          <a:xfrm>
            <a:off x="4614991" y="1628800"/>
            <a:ext cx="3887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เมื่อเรียนจบบทนี้แล้ว นักเรียนสามารถ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0318" y="440675"/>
            <a:ext cx="26513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altLang="ko-K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วัตถุประสงค์</a:t>
            </a:r>
            <a:endParaRPr lang="ko-KR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870" y="980728"/>
            <a:ext cx="5759047" cy="57590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0B2BE2-67A3-47BF-8706-C08B4F3FB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2584" y="508420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91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2"/>
          <a:stretch/>
        </p:blipFill>
        <p:spPr>
          <a:xfrm>
            <a:off x="3529098" y="4569879"/>
            <a:ext cx="5133804" cy="17746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76672"/>
            <a:ext cx="12192000" cy="792088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1290799" y="1844824"/>
            <a:ext cx="966482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ในชีวิตประจำวันของนักเรียน</a:t>
            </a:r>
            <a:b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มีความเกี่ยวข้องกับเทคโนโลยีดิจิทัลอะไรบ้าง </a:t>
            </a:r>
          </a:p>
          <a:p>
            <a:pPr algn="ctr"/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และใช้งานเทคโนโลยีดิจิทัลนั้นอย่างไร 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endParaRPr lang="th-TH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F69C6A7-5A19-4949-B655-EF8300F07033}"/>
              </a:ext>
            </a:extLst>
          </p:cNvPr>
          <p:cNvSpPr txBox="1">
            <a:spLocks/>
          </p:cNvSpPr>
          <p:nvPr/>
        </p:nvSpPr>
        <p:spPr>
          <a:xfrm>
            <a:off x="310241" y="476672"/>
            <a:ext cx="11625943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ชวนคิด</a:t>
            </a:r>
            <a:endParaRPr lang="ko-KR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37312"/>
            <a:ext cx="12192000" cy="216024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0" y="362247"/>
            <a:ext cx="12192000" cy="65199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2BDF1F-2FEE-40E0-B814-CC9E8AF35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2584" y="508420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6809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6672"/>
            <a:ext cx="12192000" cy="792088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0" y="6237312"/>
            <a:ext cx="12192000" cy="216024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0" y="362247"/>
            <a:ext cx="12192000" cy="65199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8D1FBA-E343-E947-A585-75D564F1028D}"/>
              </a:ext>
            </a:extLst>
          </p:cNvPr>
          <p:cNvSpPr txBox="1"/>
          <p:nvPr/>
        </p:nvSpPr>
        <p:spPr>
          <a:xfrm>
            <a:off x="1559496" y="490027"/>
            <a:ext cx="90151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ชมวีดิทัศน์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ทัน 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Tech </a:t>
            </a:r>
            <a:r>
              <a:rPr lang="th-TH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ตอนที่ 49 พลเมืองยุคดิจิทัล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Online Media 5" title="￠ﾸﾗ￠ﾸﾱ￠ﾸﾙTech ￠ﾸﾕ￠ﾸﾭ￠ﾸﾙ￠ﾸﾗ￠ﾸﾵ￠ﾹﾈ 49 ￠ﾸﾞ￠ﾸﾥ￠ﾹﾀ￠ﾸﾡ￠ﾸﾷ￠ﾸﾭ￠ﾸﾇ￠ﾸﾢ￠ﾸﾸ￠ﾸﾄ￠ﾸﾔ￠ﾸﾴ￠ﾸﾈ￠ﾸﾴ￠ﾸﾗ￠ﾸﾱ￠ﾸﾥ">
            <a:hlinkClick r:id="" action="ppaction://media"/>
            <a:extLst>
              <a:ext uri="{FF2B5EF4-FFF2-40B4-BE49-F238E27FC236}">
                <a16:creationId xmlns:a16="http://schemas.microsoft.com/office/drawing/2014/main" id="{6BB14F0C-912E-4E73-AD63-A7F15BDE04C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74972" y="1448422"/>
            <a:ext cx="7042055" cy="396115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822ED17-AAFC-4181-8F94-C4374D35E65F}"/>
              </a:ext>
            </a:extLst>
          </p:cNvPr>
          <p:cNvSpPr/>
          <p:nvPr/>
        </p:nvSpPr>
        <p:spPr>
          <a:xfrm>
            <a:off x="4081666" y="5517232"/>
            <a:ext cx="4028667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4"/>
              </a:rPr>
              <a:t>https://youtu.be/u9ASzo-m2qo</a:t>
            </a:r>
            <a:endParaRPr lang="th-TH" sz="3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711F84-3A5C-45CE-A624-844EEEAEB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2584" y="508420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2845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6672"/>
            <a:ext cx="12192000" cy="792088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0" y="6237312"/>
            <a:ext cx="12192000" cy="216024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0" y="362247"/>
            <a:ext cx="12192000" cy="65199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8D1FBA-E343-E947-A585-75D564F1028D}"/>
              </a:ext>
            </a:extLst>
          </p:cNvPr>
          <p:cNvSpPr txBox="1"/>
          <p:nvPr/>
        </p:nvSpPr>
        <p:spPr>
          <a:xfrm>
            <a:off x="1559496" y="476672"/>
            <a:ext cx="90151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ชมวีดิทัศน์ เรื่อง 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Digital Native - </a:t>
            </a:r>
            <a:r>
              <a:rPr lang="th-TH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พลเมืองดิจิทัล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B87A7C-6773-4C43-8B27-639E9F7760CC}"/>
              </a:ext>
            </a:extLst>
          </p:cNvPr>
          <p:cNvSpPr/>
          <p:nvPr/>
        </p:nvSpPr>
        <p:spPr>
          <a:xfrm>
            <a:off x="4183457" y="5517232"/>
            <a:ext cx="3825085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https://youtu.be/NbjF3Ei-WNs</a:t>
            </a:r>
            <a:endParaRPr lang="th-TH" sz="3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Online Media 5" title="Digital Native - ￠ﾸﾞ￠ﾸﾥ￠ﾹﾀ￠ﾸﾡ￠ﾸﾷ￠ﾸﾭ￠ﾸﾇ￠ﾸﾔ￠ﾸﾴ￠ﾸﾈ￠ﾸﾴ￠ﾸﾗ￠ﾸﾱ￠ﾸﾥ">
            <a:hlinkClick r:id="" action="ppaction://media"/>
            <a:extLst>
              <a:ext uri="{FF2B5EF4-FFF2-40B4-BE49-F238E27FC236}">
                <a16:creationId xmlns:a16="http://schemas.microsoft.com/office/drawing/2014/main" id="{C5D38C8A-6434-4104-98CB-D651A1FDFB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76575" y="1449324"/>
            <a:ext cx="7038848" cy="3959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66C49C-2867-40F7-8667-B45B8EADB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2584" y="508420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6225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6672"/>
            <a:ext cx="12192000" cy="792088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0" y="6237312"/>
            <a:ext cx="12192000" cy="216024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0" y="362247"/>
            <a:ext cx="12192000" cy="65199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8D1FBA-E343-E947-A585-75D564F1028D}"/>
              </a:ext>
            </a:extLst>
          </p:cNvPr>
          <p:cNvSpPr txBox="1"/>
          <p:nvPr/>
        </p:nvSpPr>
        <p:spPr>
          <a:xfrm>
            <a:off x="1559496" y="476672"/>
            <a:ext cx="90151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ชมวีดิทัศน์ เรื่อง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พลเมืองดิจิทัล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BF7F28-2198-460F-8121-0F94D7AF8369}"/>
              </a:ext>
            </a:extLst>
          </p:cNvPr>
          <p:cNvSpPr/>
          <p:nvPr/>
        </p:nvSpPr>
        <p:spPr>
          <a:xfrm>
            <a:off x="4106353" y="5517232"/>
            <a:ext cx="3831497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https://youtu.be/Xi8O6dIxPzY</a:t>
            </a:r>
            <a:endParaRPr lang="th-TH" sz="3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Online Media 5" title="￠ﾸﾞ￠ﾸﾥ￠ﾹﾀ￠ﾸﾡ￠ﾸﾷ￠ﾸﾭ￠ﾸﾇ￠ﾸﾔ￠ﾸﾴ￠ﾸﾈ￠ﾸﾴ￠ﾸﾗ￠ﾸﾱ￠ﾸﾥ">
            <a:hlinkClick r:id="" action="ppaction://media"/>
            <a:extLst>
              <a:ext uri="{FF2B5EF4-FFF2-40B4-BE49-F238E27FC236}">
                <a16:creationId xmlns:a16="http://schemas.microsoft.com/office/drawing/2014/main" id="{965F96C4-4F62-47B4-B7E9-64EBB6B70D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76576" y="1449324"/>
            <a:ext cx="7038848" cy="3959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2A7D88-185E-4FD8-8462-A37D9A08F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2584" y="508420"/>
            <a:ext cx="603503" cy="6772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6786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6" y="-243408"/>
            <a:ext cx="12192001" cy="812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6548" y="4005064"/>
            <a:ext cx="7973327" cy="19389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การเป็นพลเมืองดิจิทัลยุคใหม่</a:t>
            </a:r>
            <a:b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ควรมีคุณลักษณะอย่างไร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?</a:t>
            </a:r>
            <a:endParaRPr lang="th-TH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F69C6A7-5A19-4949-B655-EF8300F07033}"/>
              </a:ext>
            </a:extLst>
          </p:cNvPr>
          <p:cNvSpPr txBox="1">
            <a:spLocks/>
          </p:cNvSpPr>
          <p:nvPr/>
        </p:nvSpPr>
        <p:spPr>
          <a:xfrm>
            <a:off x="310241" y="476672"/>
            <a:ext cx="11625943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4800" b="1" dirty="0">
                <a:solidFill>
                  <a:schemeClr val="accent1"/>
                </a:solidFill>
              </a:rPr>
              <a:t>ชวนคิด</a:t>
            </a:r>
            <a:endParaRPr lang="ko-KR" altLang="en-US" sz="4800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76672"/>
            <a:ext cx="3647728" cy="792088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0" y="6237312"/>
            <a:ext cx="12192000" cy="216024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F69C6A7-5A19-4949-B655-EF8300F07033}"/>
              </a:ext>
            </a:extLst>
          </p:cNvPr>
          <p:cNvSpPr txBox="1">
            <a:spLocks/>
          </p:cNvSpPr>
          <p:nvPr/>
        </p:nvSpPr>
        <p:spPr>
          <a:xfrm>
            <a:off x="283028" y="488673"/>
            <a:ext cx="11625943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ชวนคิด</a:t>
            </a:r>
            <a:endParaRPr lang="ko-KR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2F85D8-2D7B-4E11-97E6-5175B1E2415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1260272" y="108087"/>
            <a:ext cx="603503" cy="67723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84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856"/>
            <a:ext cx="12192000" cy="650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658143"/>
            <a:ext cx="12192000" cy="1584176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0" y="4363161"/>
            <a:ext cx="12192000" cy="145959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0" y="2204864"/>
            <a:ext cx="12192000" cy="213552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0" y="2498714"/>
            <a:ext cx="12192000" cy="63718"/>
          </a:xfrm>
          <a:prstGeom prst="rect">
            <a:avLst/>
          </a:prstGeom>
          <a:solidFill>
            <a:srgbClr val="FCCE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487488" y="3356992"/>
            <a:ext cx="9976792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400"/>
              </a:lnSpc>
            </a:pPr>
            <a:r>
              <a:rPr lang="th-TH" altLang="ko-KR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3.1 การเป็นพลเมืองดิจิทัล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5024C-8EFA-3E47-B56B-C4FB56DDAC2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548032" y="457037"/>
            <a:ext cx="877674" cy="9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63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682</Words>
  <Application>Microsoft Office PowerPoint</Application>
  <PresentationFormat>Widescreen</PresentationFormat>
  <Paragraphs>99</Paragraphs>
  <Slides>27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TH Sarabun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3 พลเมืองดิจิทัล</dc:title>
  <dc:creator>Windows User</dc:creator>
  <cp:lastModifiedBy>Narathip Taechawansakul</cp:lastModifiedBy>
  <cp:revision>271</cp:revision>
  <dcterms:created xsi:type="dcterms:W3CDTF">2019-11-06T15:11:59Z</dcterms:created>
  <dcterms:modified xsi:type="dcterms:W3CDTF">2020-04-09T10:03:19Z</dcterms:modified>
</cp:coreProperties>
</file>