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Sarabun" panose="00000500000000000000" pitchFamily="2" charset="-34"/>
      <p:regular r:id="rId52"/>
      <p:bold r:id="rId53"/>
      <p:italic r:id="rId54"/>
      <p:boldItalic r:id="rId55"/>
    </p:embeddedFont>
    <p:embeddedFont>
      <p:font typeface="TH SarabunPSK" panose="020B0500040200020003" pitchFamily="34" charset="-34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iggfyadZoMytgRC45MbIza2MDm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47"/>
          <p:cNvSpPr/>
          <p:nvPr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noFill/>
          <a:ln w="19050" cap="flat" cmpd="sng">
            <a:solidFill>
              <a:schemeClr val="lt1">
                <a:alpha val="11764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tyle slide layout">
  <p:cSld name="3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9"/>
          <p:cNvSpPr/>
          <p:nvPr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noFill/>
          <a:ln w="19050" cap="flat" cmpd="sng">
            <a:solidFill>
              <a:schemeClr val="lt1">
                <a:alpha val="11764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1"/>
          <p:cNvSpPr/>
          <p:nvPr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1"/>
          <p:cNvSpPr/>
          <p:nvPr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1"/>
          <p:cNvSpPr/>
          <p:nvPr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1"/>
          <p:cNvSpPr txBox="1">
            <a:spLocks noGrp="1"/>
          </p:cNvSpPr>
          <p:nvPr>
            <p:ph type="body" idx="1"/>
          </p:nvPr>
        </p:nvSpPr>
        <p:spPr>
          <a:xfrm>
            <a:off x="2821478" y="4066024"/>
            <a:ext cx="6528725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body" idx="2"/>
          </p:nvPr>
        </p:nvSpPr>
        <p:spPr>
          <a:xfrm>
            <a:off x="2821478" y="4834109"/>
            <a:ext cx="6528725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51" descr="E:\002-KIMS BUSINESS\007-02-Fullslidesppt-Contents\20161228\02-edu\bulb-ite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5541313" y="1541767"/>
            <a:ext cx="1089051" cy="241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2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800"/>
              <a:buNone/>
              <a:defRPr sz="48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2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67"/>
              <a:buNone/>
              <a:defRPr sz="1867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2"/>
          <p:cNvSpPr/>
          <p:nvPr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2"/>
          <p:cNvSpPr/>
          <p:nvPr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a-oYtacJH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ablemachine.withgoogle.com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selfdrivingcars.mit.edu/deeptraffic/" TargetMode="Externa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s0JOur3qF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hdOzpblrm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CrkZOx5Q1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8rLyCEsdOQ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tictacto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"/>
          <p:cNvGrpSpPr/>
          <p:nvPr/>
        </p:nvGrpSpPr>
        <p:grpSpPr>
          <a:xfrm>
            <a:off x="348644" y="1660522"/>
            <a:ext cx="4916412" cy="3524904"/>
            <a:chOff x="2491486" y="2154095"/>
            <a:chExt cx="4802421" cy="3443177"/>
          </a:xfrm>
        </p:grpSpPr>
        <p:grpSp>
          <p:nvGrpSpPr>
            <p:cNvPr id="106" name="Google Shape;106;p1"/>
            <p:cNvGrpSpPr/>
            <p:nvPr/>
          </p:nvGrpSpPr>
          <p:grpSpPr>
            <a:xfrm rot="10800000">
              <a:off x="2736206" y="2565662"/>
              <a:ext cx="3591640" cy="768191"/>
              <a:chOff x="4298394" y="3045618"/>
              <a:chExt cx="3591640" cy="768191"/>
            </a:xfrm>
          </p:grpSpPr>
          <p:sp>
            <p:nvSpPr>
              <p:cNvPr id="107" name="Google Shape;107;p1"/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3476625" h="200025" extrusionOk="0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552700" h="142875" extrusionOk="0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76275" h="104775" extrusionOk="0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485775" extrusionOk="0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09650" h="428625" extrusionOk="0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142875" extrusionOk="0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190500" extrusionOk="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95250" extrusionOk="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200025" extrusionOk="0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7" name="Google Shape;127;p1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0" name="Google Shape;130;p1"/>
            <p:cNvGrpSpPr/>
            <p:nvPr/>
          </p:nvGrpSpPr>
          <p:grpSpPr>
            <a:xfrm rot="10800000">
              <a:off x="2851116" y="3792900"/>
              <a:ext cx="3591640" cy="768191"/>
              <a:chOff x="4298394" y="3045618"/>
              <a:chExt cx="3591640" cy="768191"/>
            </a:xfrm>
          </p:grpSpPr>
          <p:sp>
            <p:nvSpPr>
              <p:cNvPr id="131" name="Google Shape;131;p1"/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3476625" h="200025" extrusionOk="0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552700" h="142875" extrusionOk="0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76275" h="104775" extrusionOk="0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485775" extrusionOk="0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09650" h="428625" extrusionOk="0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142875" extrusionOk="0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190500" extrusionOk="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95250" extrusionOk="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200025" extrusionOk="0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1"/>
            <p:cNvGrpSpPr/>
            <p:nvPr/>
          </p:nvGrpSpPr>
          <p:grpSpPr>
            <a:xfrm>
              <a:off x="3818399" y="2183374"/>
              <a:ext cx="2675401" cy="572223"/>
              <a:chOff x="4298394" y="3045618"/>
              <a:chExt cx="3591640" cy="768191"/>
            </a:xfrm>
          </p:grpSpPr>
          <p:sp>
            <p:nvSpPr>
              <p:cNvPr id="152" name="Google Shape;152;p1"/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3476625" h="200025" extrusionOk="0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552700" h="142875" extrusionOk="0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76275" h="104775" extrusionOk="0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485775" extrusionOk="0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09650" h="428625" extrusionOk="0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142875" extrusionOk="0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190500" extrusionOk="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95250" extrusionOk="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200025" extrusionOk="0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1"/>
            <p:cNvGrpSpPr/>
            <p:nvPr/>
          </p:nvGrpSpPr>
          <p:grpSpPr>
            <a:xfrm>
              <a:off x="3267976" y="2332275"/>
              <a:ext cx="3501920" cy="1194157"/>
              <a:chOff x="7533182" y="1351307"/>
              <a:chExt cx="4265295" cy="1454468"/>
            </a:xfrm>
          </p:grpSpPr>
          <p:sp>
            <p:nvSpPr>
              <p:cNvPr id="173" name="Google Shape;173;p1"/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3581400" h="762000" extrusionOk="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/>
                <a:ahLst/>
                <a:cxnLst/>
                <a:rect l="l" t="t" r="r" b="b"/>
                <a:pathLst>
                  <a:path w="3562350" h="742950" extrusionOk="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/>
                <a:ahLst/>
                <a:cxnLst/>
                <a:rect l="l" t="t" r="r" b="b"/>
                <a:pathLst>
                  <a:path w="3552825" h="771525" extrusionOk="0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/>
                <a:ahLst/>
                <a:cxnLst/>
                <a:rect l="l" t="t" r="r" b="b"/>
                <a:pathLst>
                  <a:path w="3533775" h="752475" extrusionOk="0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/>
                <a:ahLst/>
                <a:cxnLst/>
                <a:rect l="l" t="t" r="r" b="b"/>
                <a:pathLst>
                  <a:path w="4210050" h="1152525" extrusionOk="0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/>
                <a:ahLst/>
                <a:cxnLst/>
                <a:rect l="l" t="t" r="r" b="b"/>
                <a:pathLst>
                  <a:path w="4200525" h="1133475" extrusionOk="0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1"/>
            <p:cNvGrpSpPr/>
            <p:nvPr/>
          </p:nvGrpSpPr>
          <p:grpSpPr>
            <a:xfrm>
              <a:off x="4048905" y="5006583"/>
              <a:ext cx="2675401" cy="572223"/>
              <a:chOff x="4298394" y="3045618"/>
              <a:chExt cx="3591640" cy="768191"/>
            </a:xfrm>
          </p:grpSpPr>
          <p:sp>
            <p:nvSpPr>
              <p:cNvPr id="180" name="Google Shape;180;p1"/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3476625" h="200025" extrusionOk="0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552700" h="142875" extrusionOk="0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76275" h="104775" extrusionOk="0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485775" extrusionOk="0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09650" h="428625" extrusionOk="0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142875" extrusionOk="0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190500" extrusionOk="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95250" extrusionOk="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200025" extrusionOk="0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" name="Google Shape;200;p1"/>
            <p:cNvGrpSpPr/>
            <p:nvPr/>
          </p:nvGrpSpPr>
          <p:grpSpPr>
            <a:xfrm>
              <a:off x="4373595" y="2154095"/>
              <a:ext cx="2920313" cy="3443177"/>
              <a:chOff x="5269706" y="2450306"/>
              <a:chExt cx="1654493" cy="1950720"/>
            </a:xfrm>
          </p:grpSpPr>
          <p:sp>
            <p:nvSpPr>
              <p:cNvPr id="201" name="Google Shape;201;p1"/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114300" extrusionOk="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47625" extrusionOk="0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"/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"/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38100" extrusionOk="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38100" extrusionOk="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 extrusionOk="0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5725" extrusionOk="0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57150" extrusionOk="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"/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85725" extrusionOk="0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"/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25" extrusionOk="0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"/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"/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"/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 extrusionOk="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"/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"/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 extrusionOk="0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"/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 extrusionOk="0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"/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 extrusionOk="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"/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5725" extrusionOk="0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"/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25" extrusionOk="0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"/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"/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 extrusionOk="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"/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"/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"/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5250" extrusionOk="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"/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"/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28575" extrusionOk="0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"/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 extrusionOk="0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"/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5725" extrusionOk="0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33350" extrusionOk="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4300" extrusionOk="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 extrusionOk="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"/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"/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5725" extrusionOk="0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"/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95250" extrusionOk="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"/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"/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 extrusionOk="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"/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5725" extrusionOk="0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"/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 extrusionOk="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"/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"/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"/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 extrusionOk="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 extrusionOk="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114300" extrusionOk="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57150" extrusionOk="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 extrusionOk="0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"/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"/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"/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"/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"/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"/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"/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"/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"/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38100" extrusionOk="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"/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"/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123825" extrusionOk="0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"/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"/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"/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"/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90500" extrusionOk="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"/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57150" extrusionOk="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"/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76200" extrusionOk="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"/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"/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38100" extrusionOk="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"/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9050" extrusionOk="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"/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38100" extrusionOk="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"/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 extrusionOk="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"/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 extrusionOk="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"/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"/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"/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"/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 extrusionOk="0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"/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/>
                <a:ahLst/>
                <a:cxnLst/>
                <a:rect l="l" t="t" r="r" b="b"/>
                <a:pathLst>
                  <a:path w="1247775" h="1857375" extrusionOk="0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8" name="Google Shape;328;p1"/>
          <p:cNvSpPr txBox="1"/>
          <p:nvPr/>
        </p:nvSpPr>
        <p:spPr>
          <a:xfrm>
            <a:off x="5463289" y="1563613"/>
            <a:ext cx="6446090" cy="144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th-TH" sz="6000" b="1" u="none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บทที่ 2 เทคโนโลยีสมัยใหม่</a:t>
            </a:r>
            <a:endParaRPr sz="6000" b="1" u="none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329" name="Google Shape;329;p1"/>
          <p:cNvSpPr txBox="1"/>
          <p:nvPr/>
        </p:nvSpPr>
        <p:spPr>
          <a:xfrm>
            <a:off x="5463289" y="2759344"/>
            <a:ext cx="5851172" cy="144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h-TH" sz="4000" b="0" u="none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รายวิชา เทคโนโลยี (วิทยาการคำนวณ) 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h-TH" sz="4000" b="0" u="none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ชั้นมัธยมศึกษาปีที่ 6</a:t>
            </a:r>
            <a:endParaRPr sz="4000" b="0" u="none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330" name="Google Shape;330;p1"/>
          <p:cNvSpPr txBox="1"/>
          <p:nvPr/>
        </p:nvSpPr>
        <p:spPr>
          <a:xfrm>
            <a:off x="5463290" y="4382747"/>
            <a:ext cx="6356318" cy="72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th-TH" sz="3200" b="0" u="none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สถาบันส่งเสริมการสอนวิทยาศาสตร์และเทคโนโลยี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1" name="Google Shape;331;p1"/>
          <p:cNvCxnSpPr/>
          <p:nvPr/>
        </p:nvCxnSpPr>
        <p:spPr>
          <a:xfrm>
            <a:off x="5595704" y="4306380"/>
            <a:ext cx="611336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"/>
          <p:cNvSpPr/>
          <p:nvPr/>
        </p:nvSpPr>
        <p:spPr>
          <a:xfrm>
            <a:off x="457200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0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0"/>
          <p:cNvSpPr/>
          <p:nvPr/>
        </p:nvSpPr>
        <p:spPr>
          <a:xfrm>
            <a:off x="10363198" y="410817"/>
            <a:ext cx="8441635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0"/>
          <p:cNvSpPr/>
          <p:nvPr/>
        </p:nvSpPr>
        <p:spPr>
          <a:xfrm>
            <a:off x="10772693" y="526774"/>
            <a:ext cx="652007" cy="638967"/>
          </a:xfrm>
          <a:custGeom>
            <a:avLst/>
            <a:gdLst/>
            <a:ahLst/>
            <a:cxnLst/>
            <a:rect l="l" t="t" r="r" b="b"/>
            <a:pathLst>
              <a:path w="476250" h="466725" extrusionOk="0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0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2.1.2 นวัตกรรมที่ใช้ปัญญาประดิษฐ์ </a:t>
            </a:r>
            <a:endParaRPr sz="32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740" name="Google Shape;740;p1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4894" y="4075575"/>
            <a:ext cx="3444343" cy="113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1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4896" y="1596472"/>
            <a:ext cx="3444342" cy="113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1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075" y="1596472"/>
            <a:ext cx="3444342" cy="11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0"/>
          <p:cNvSpPr/>
          <p:nvPr/>
        </p:nvSpPr>
        <p:spPr>
          <a:xfrm>
            <a:off x="2144896" y="2960264"/>
            <a:ext cx="3444342" cy="9144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การแปลงเสียงพูดให้เป็นข้อความ </a:t>
            </a:r>
            <a:endParaRPr sz="20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(speech to text)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44" name="Google Shape;744;p10"/>
          <p:cNvSpPr/>
          <p:nvPr/>
        </p:nvSpPr>
        <p:spPr>
          <a:xfrm>
            <a:off x="6796843" y="2850933"/>
            <a:ext cx="3290805" cy="9144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เครื่องแปลภาษา</a:t>
            </a:r>
            <a:endParaRPr sz="20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(machine translation)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45" name="Google Shape;745;p10"/>
          <p:cNvSpPr/>
          <p:nvPr/>
        </p:nvSpPr>
        <p:spPr>
          <a:xfrm>
            <a:off x="2221664" y="5362634"/>
            <a:ext cx="3290801" cy="9144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การระบุตัวตนด้วยใบหน้า</a:t>
            </a:r>
            <a:endParaRPr sz="20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(facial identification)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46" name="Google Shape;746;p10"/>
          <p:cNvSpPr/>
          <p:nvPr/>
        </p:nvSpPr>
        <p:spPr>
          <a:xfrm>
            <a:off x="6796843" y="5362634"/>
            <a:ext cx="3290801" cy="9144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รถยนต์ขับเคลื่อนอัตโนมัติ</a:t>
            </a:r>
            <a:endParaRPr sz="20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(self-driving car)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47" name="Google Shape;747;p10"/>
          <p:cNvSpPr/>
          <p:nvPr/>
        </p:nvSpPr>
        <p:spPr>
          <a:xfrm>
            <a:off x="6796843" y="3983813"/>
            <a:ext cx="3290801" cy="1196943"/>
          </a:xfrm>
          <a:prstGeom prst="rect">
            <a:avLst/>
          </a:prstGeom>
          <a:gradFill>
            <a:gsLst>
              <a:gs pos="0">
                <a:schemeClr val="lt1"/>
              </a:gs>
              <a:gs pos="20000">
                <a:srgbClr val="B9DCF9"/>
              </a:gs>
              <a:gs pos="79000">
                <a:srgbClr val="B9DCF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8" name="Google Shape;748;p10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1144" y="3987530"/>
            <a:ext cx="1902198" cy="11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1"/>
          <p:cNvSpPr txBox="1">
            <a:spLocks noGrp="1"/>
          </p:cNvSpPr>
          <p:nvPr>
            <p:ph type="body" idx="1"/>
          </p:nvPr>
        </p:nvSpPr>
        <p:spPr>
          <a:xfrm>
            <a:off x="2821478" y="3995225"/>
            <a:ext cx="6528725" cy="170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th-TH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3.1 ตรรกะพารวย</a:t>
            </a:r>
            <a:endParaRPr b="1" dirty="0"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54" name="Google Shape;754;p11"/>
          <p:cNvSpPr/>
          <p:nvPr/>
        </p:nvSpPr>
        <p:spPr>
          <a:xfrm>
            <a:off x="5201174" y="1493240"/>
            <a:ext cx="1921079" cy="2510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5" name="Google Shape;755;p11"/>
          <p:cNvGrpSpPr/>
          <p:nvPr/>
        </p:nvGrpSpPr>
        <p:grpSpPr>
          <a:xfrm>
            <a:off x="4947006" y="1795737"/>
            <a:ext cx="2277668" cy="1888603"/>
            <a:chOff x="7338914" y="2546752"/>
            <a:chExt cx="4709648" cy="3723835"/>
          </a:xfrm>
        </p:grpSpPr>
        <p:grpSp>
          <p:nvGrpSpPr>
            <p:cNvPr id="756" name="Google Shape;756;p11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757" name="Google Shape;757;p11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8" name="Google Shape;758;p11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759" name="Google Shape;759;p11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11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Google Shape;761;p11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62" name="Google Shape;762;p11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3" name="Google Shape;763;p11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764" name="Google Shape;764;p11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1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6" name="Google Shape;766;p11"/>
          <p:cNvSpPr/>
          <p:nvPr/>
        </p:nvSpPr>
        <p:spPr>
          <a:xfrm>
            <a:off x="2013358" y="6048462"/>
            <a:ext cx="7994708" cy="8095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11"/>
          <p:cNvSpPr/>
          <p:nvPr/>
        </p:nvSpPr>
        <p:spPr>
          <a:xfrm>
            <a:off x="2625754" y="-1"/>
            <a:ext cx="7382312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11"/>
          <p:cNvSpPr txBox="1"/>
          <p:nvPr/>
        </p:nvSpPr>
        <p:spPr>
          <a:xfrm>
            <a:off x="1798903" y="5448650"/>
            <a:ext cx="8585391" cy="170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th-TH" sz="35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ให้นักเรียนศึกษากฏแต่ละข้อ และให้หาข้อสรุปโดยการอนุมาน</a:t>
            </a:r>
            <a:endParaRPr sz="3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"/>
          <p:cNvSpPr/>
          <p:nvPr/>
        </p:nvSpPr>
        <p:spPr>
          <a:xfrm>
            <a:off x="457200" y="483079"/>
            <a:ext cx="11277600" cy="59641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2"/>
          <p:cNvSpPr txBox="1"/>
          <p:nvPr/>
        </p:nvSpPr>
        <p:spPr>
          <a:xfrm>
            <a:off x="735435" y="318539"/>
            <a:ext cx="10721130" cy="170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ชมวีดิทัศน์ </a:t>
            </a:r>
            <a:b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เรื่อง Computer Science Field Guide: Artificial Intelligence (extended video)</a:t>
            </a:r>
            <a:endParaRPr sz="3500" b="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75" name="Google Shape;775;p12"/>
          <p:cNvSpPr txBox="1"/>
          <p:nvPr/>
        </p:nvSpPr>
        <p:spPr>
          <a:xfrm>
            <a:off x="1013670" y="5805182"/>
            <a:ext cx="10721130" cy="58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th-TH" sz="3000" b="0" u="sng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https://youtu.be/ia-oYtacJHE</a:t>
            </a:r>
            <a:endParaRPr sz="3000" b="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776" name="Google Shape;776;p12" title="Computer Science Field Guide: Artificial Intelligence (extended video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364" y="1722889"/>
            <a:ext cx="7175271" cy="403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3"/>
          <p:cNvSpPr txBox="1"/>
          <p:nvPr/>
        </p:nvSpPr>
        <p:spPr>
          <a:xfrm>
            <a:off x="1371260" y="1443841"/>
            <a:ext cx="94494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หุ่นยนต์ทำงานอย่างไร </a:t>
            </a:r>
            <a:endParaRPr sz="6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82" name="Google Shape;782;p13"/>
          <p:cNvSpPr txBox="1">
            <a:spLocks noGrp="1"/>
          </p:cNvSpPr>
          <p:nvPr>
            <p:ph type="body" idx="1"/>
          </p:nvPr>
        </p:nvSpPr>
        <p:spPr>
          <a:xfrm>
            <a:off x="310243" y="397005"/>
            <a:ext cx="11625943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th-TH" b="1" dirty="0">
                <a:solidFill>
                  <a:schemeClr val="accen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ชวนคิด</a:t>
            </a:r>
            <a:endParaRPr b="1" dirty="0">
              <a:solidFill>
                <a:schemeClr val="accen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83" name="Google Shape;783;p13"/>
          <p:cNvSpPr txBox="1"/>
          <p:nvPr/>
        </p:nvSpPr>
        <p:spPr>
          <a:xfrm>
            <a:off x="1371260" y="3005859"/>
            <a:ext cx="94494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หุ่นยนต์คิดเองหรือมีผู้ควบคุมสั่งการ </a:t>
            </a:r>
            <a:endParaRPr sz="6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84" name="Google Shape;784;p13"/>
          <p:cNvSpPr txBox="1"/>
          <p:nvPr/>
        </p:nvSpPr>
        <p:spPr>
          <a:xfrm>
            <a:off x="1371259" y="4529534"/>
            <a:ext cx="94494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หุ่นยนต์มีการทำงานแทนมนุษย์ในเรื่องใดบ้าง</a:t>
            </a:r>
            <a:endParaRPr sz="6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"/>
          <p:cNvSpPr/>
          <p:nvPr/>
        </p:nvSpPr>
        <p:spPr>
          <a:xfrm>
            <a:off x="2907995" y="1259514"/>
            <a:ext cx="9133185" cy="48574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0" name="Google Shape;790;p14"/>
          <p:cNvGrpSpPr/>
          <p:nvPr/>
        </p:nvGrpSpPr>
        <p:grpSpPr>
          <a:xfrm>
            <a:off x="314529" y="529668"/>
            <a:ext cx="2302133" cy="1888603"/>
            <a:chOff x="7338914" y="2546752"/>
            <a:chExt cx="4709648" cy="3723835"/>
          </a:xfrm>
        </p:grpSpPr>
        <p:grpSp>
          <p:nvGrpSpPr>
            <p:cNvPr id="791" name="Google Shape;791;p14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792" name="Google Shape;792;p14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3" name="Google Shape;793;p14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794" name="Google Shape;794;p14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14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14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7" name="Google Shape;797;p14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8" name="Google Shape;798;p14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799" name="Google Shape;799;p14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4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1" name="Google Shape;801;p14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4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14"/>
          <p:cNvSpPr txBox="1"/>
          <p:nvPr/>
        </p:nvSpPr>
        <p:spPr>
          <a:xfrm>
            <a:off x="2907995" y="504174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th-TH" sz="48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3.2 : AI เรียนรู้อย่างไร</a:t>
            </a:r>
            <a:endParaRPr sz="48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04" name="Google Shape;804;p14"/>
          <p:cNvSpPr txBox="1"/>
          <p:nvPr/>
        </p:nvSpPr>
        <p:spPr>
          <a:xfrm>
            <a:off x="3078291" y="1432168"/>
            <a:ext cx="5903339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th-TH" sz="33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1. แบ่งผู้เรียนออกเป็นกลุ่ม กลุ่มละ 4-5 คน </a:t>
            </a:r>
            <a:endParaRPr sz="33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05" name="Google Shape;805;p14"/>
          <p:cNvSpPr txBox="1"/>
          <p:nvPr/>
        </p:nvSpPr>
        <p:spPr>
          <a:xfrm>
            <a:off x="3078291" y="2042272"/>
            <a:ext cx="8501261" cy="169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th-TH" sz="33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 โดยให้แต่ละคนในกลุ่มศึกษาเว็บไซต์ หรือแอปพลิเคชันต่อไปนี้ แล้วนำเสนอการทำงานของแต่ละโปรแกรมที่ทำการศึกษาให้เพื่อนในกลุ่มฟัง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33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06" name="Google Shape;806;p14"/>
          <p:cNvSpPr txBox="1"/>
          <p:nvPr/>
        </p:nvSpPr>
        <p:spPr>
          <a:xfrm>
            <a:off x="3702495" y="3124961"/>
            <a:ext cx="7544183" cy="210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th-TH" sz="29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• https://www.autodraw.com	</a:t>
            </a:r>
            <a:br>
              <a:rPr lang="th-TH" sz="29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29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• Voice Notes ดาวน์โหลดจาก Google play </a:t>
            </a:r>
            <a:br>
              <a:rPr lang="th-TH" sz="29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29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 หรือ Voice Texting Pro จาก App Store หรือโปรแกรมอื่นที่คล้ายกัน</a:t>
            </a:r>
            <a:br>
              <a:rPr lang="th-TH" sz="29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29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• Google Translate</a:t>
            </a:r>
            <a:br>
              <a:rPr lang="th-TH" sz="29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29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• Luxand</a:t>
            </a:r>
            <a:endParaRPr sz="29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07" name="Google Shape;807;p14"/>
          <p:cNvSpPr txBox="1"/>
          <p:nvPr/>
        </p:nvSpPr>
        <p:spPr>
          <a:xfrm>
            <a:off x="3078291" y="5442110"/>
            <a:ext cx="5903339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2"/>
              <a:buFont typeface="Arial"/>
              <a:buNone/>
            </a:pPr>
            <a:r>
              <a:rPr lang="th-TH" sz="3052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3. ตอบคำถามในใบกิจกรรมที่ 3.2 AI  เรียนรู้อย่างไร </a:t>
            </a:r>
            <a:endParaRPr sz="3052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5"/>
          <p:cNvSpPr/>
          <p:nvPr/>
        </p:nvSpPr>
        <p:spPr>
          <a:xfrm>
            <a:off x="2907995" y="1276606"/>
            <a:ext cx="9133185" cy="48574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15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15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15"/>
          <p:cNvSpPr txBox="1"/>
          <p:nvPr/>
        </p:nvSpPr>
        <p:spPr>
          <a:xfrm>
            <a:off x="2907995" y="504174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th-TH" sz="48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3.3 : สอน AI</a:t>
            </a:r>
            <a:endParaRPr sz="48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16" name="Google Shape;816;p15"/>
          <p:cNvSpPr txBox="1"/>
          <p:nvPr/>
        </p:nvSpPr>
        <p:spPr>
          <a:xfrm>
            <a:off x="3078291" y="1389438"/>
            <a:ext cx="7183309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ตอนที่ 1 ให้นักเรียนเข้าเว็บไซต์และทดลองการใช้งาน</a:t>
            </a:r>
            <a:endParaRPr sz="36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17" name="Google Shape;817;p15"/>
          <p:cNvSpPr txBox="1"/>
          <p:nvPr/>
        </p:nvSpPr>
        <p:spPr>
          <a:xfrm>
            <a:off x="3119003" y="3616424"/>
            <a:ext cx="5824412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ตอนที่ 2 ให้นักเรียนสอน AI ขับรถยนต์</a:t>
            </a:r>
            <a:endParaRPr sz="36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818" name="Google Shape;818;p15" descr="ผลการค้นหารูปภาพสำหรับ teachable machine withgoogle&quot;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0593" y="1843216"/>
            <a:ext cx="6447988" cy="161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5">
            <a:hlinkClick r:id="rId5"/>
          </p:cNvPr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6214649" y="1675011"/>
            <a:ext cx="1688216" cy="718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9373767" y="3201779"/>
            <a:ext cx="850879" cy="15440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1" name="Google Shape;821;p15"/>
          <p:cNvGrpSpPr/>
          <p:nvPr/>
        </p:nvGrpSpPr>
        <p:grpSpPr>
          <a:xfrm>
            <a:off x="314529" y="529668"/>
            <a:ext cx="2302133" cy="1888603"/>
            <a:chOff x="7338914" y="2546752"/>
            <a:chExt cx="4709648" cy="3723835"/>
          </a:xfrm>
        </p:grpSpPr>
        <p:grpSp>
          <p:nvGrpSpPr>
            <p:cNvPr id="822" name="Google Shape;822;p15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823" name="Google Shape;823;p15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4" name="Google Shape;824;p15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825" name="Google Shape;825;p15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15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15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8" name="Google Shape;828;p15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5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830" name="Google Shape;830;p15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5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6"/>
          <p:cNvSpPr/>
          <p:nvPr/>
        </p:nvSpPr>
        <p:spPr>
          <a:xfrm>
            <a:off x="457200" y="483079"/>
            <a:ext cx="11277600" cy="59641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6"/>
          <p:cNvSpPr txBox="1"/>
          <p:nvPr/>
        </p:nvSpPr>
        <p:spPr>
          <a:xfrm>
            <a:off x="735435" y="318539"/>
            <a:ext cx="10721130" cy="170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ชมวีดิทัศน์ </a:t>
            </a:r>
            <a:b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เรื่อง มาทำความรู้จักกับ Cloud Computing กันนะ</a:t>
            </a:r>
            <a:endParaRPr sz="3500" b="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38" name="Google Shape;838;p16"/>
          <p:cNvSpPr txBox="1"/>
          <p:nvPr/>
        </p:nvSpPr>
        <p:spPr>
          <a:xfrm>
            <a:off x="1013670" y="5897461"/>
            <a:ext cx="10721130" cy="58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th-TH" sz="2500" b="0" u="sng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https://youtu.be/es0JOur3qFk</a:t>
            </a:r>
            <a:endParaRPr sz="2500" b="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839" name="Google Shape;839;p16" title="￠ﾸﾡ￠ﾸﾲ￠ﾸﾗ￠ﾸﾳ￠ﾸﾄ￠ﾸﾧ￠ﾸﾲ￠ﾸﾡ￠ﾸﾣ￠ﾸﾹ￠ﾹﾉ￠ﾸﾈ￠ﾸﾱ￠ﾸﾁ￠ﾸﾁ￠ﾸﾱ￠ﾸﾚ Cloud Computing ￠ﾸﾁ￠ﾸﾱ￠ﾸﾙ￠ﾸﾙ￠ﾸ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4450" y="1699232"/>
            <a:ext cx="7543100" cy="4242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7"/>
          <p:cNvSpPr txBox="1"/>
          <p:nvPr/>
        </p:nvSpPr>
        <p:spPr>
          <a:xfrm>
            <a:off x="1371260" y="1443841"/>
            <a:ext cx="944947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การประมวลผลแบบคลาวด์ทำงานอย่างไร</a:t>
            </a:r>
            <a:endParaRPr sz="5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45" name="Google Shape;845;p17"/>
          <p:cNvSpPr txBox="1">
            <a:spLocks noGrp="1"/>
          </p:cNvSpPr>
          <p:nvPr>
            <p:ph type="body" idx="1"/>
          </p:nvPr>
        </p:nvSpPr>
        <p:spPr>
          <a:xfrm>
            <a:off x="310243" y="397005"/>
            <a:ext cx="11625943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th-TH" b="1" dirty="0">
                <a:solidFill>
                  <a:schemeClr val="accen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ชวนคิด</a:t>
            </a:r>
            <a:endParaRPr b="1" dirty="0">
              <a:solidFill>
                <a:schemeClr val="accen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46" name="Google Shape;846;p17"/>
          <p:cNvSpPr txBox="1"/>
          <p:nvPr/>
        </p:nvSpPr>
        <p:spPr>
          <a:xfrm>
            <a:off x="1371260" y="3005859"/>
            <a:ext cx="944947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ข้อดีและข้อจำกัดของการประมวลผลแบบคลาวด์</a:t>
            </a:r>
            <a:endParaRPr sz="5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47" name="Google Shape;847;p17"/>
          <p:cNvSpPr txBox="1"/>
          <p:nvPr/>
        </p:nvSpPr>
        <p:spPr>
          <a:xfrm>
            <a:off x="377505" y="4428866"/>
            <a:ext cx="1128319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นักเรียนสามารถนำการประมวลผลแบบคลาวด์</a:t>
            </a:r>
            <a:br>
              <a:rPr lang="th-TH" sz="5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5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มาประยุกต์ใช้ในชีวิตประจำวันของนักเรียนได้อย่างไร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8"/>
          <p:cNvSpPr txBox="1"/>
          <p:nvPr/>
        </p:nvSpPr>
        <p:spPr>
          <a:xfrm>
            <a:off x="1477991" y="4385120"/>
            <a:ext cx="923601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2.2 การประมวลผลแบบคลาวด์</a:t>
            </a:r>
            <a:endParaRPr sz="5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cloud computing</a:t>
            </a:r>
            <a:endParaRPr sz="5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grpSp>
        <p:nvGrpSpPr>
          <p:cNvPr id="853" name="Google Shape;853;p18"/>
          <p:cNvGrpSpPr/>
          <p:nvPr/>
        </p:nvGrpSpPr>
        <p:grpSpPr>
          <a:xfrm>
            <a:off x="4142625" y="1286145"/>
            <a:ext cx="3787480" cy="2994693"/>
            <a:chOff x="7338914" y="2546752"/>
            <a:chExt cx="4709648" cy="3723835"/>
          </a:xfrm>
        </p:grpSpPr>
        <p:grpSp>
          <p:nvGrpSpPr>
            <p:cNvPr id="854" name="Google Shape;854;p18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855" name="Google Shape;855;p18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6" name="Google Shape;856;p18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857" name="Google Shape;857;p18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18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18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0" name="Google Shape;860;p18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1" name="Google Shape;861;p18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862" name="Google Shape;862;p18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64" name="Google Shape;864;p18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8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9"/>
          <p:cNvSpPr/>
          <p:nvPr/>
        </p:nvSpPr>
        <p:spPr>
          <a:xfrm>
            <a:off x="457200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19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19"/>
          <p:cNvSpPr/>
          <p:nvPr/>
        </p:nvSpPr>
        <p:spPr>
          <a:xfrm>
            <a:off x="10363198" y="410817"/>
            <a:ext cx="8441635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19"/>
          <p:cNvSpPr/>
          <p:nvPr/>
        </p:nvSpPr>
        <p:spPr>
          <a:xfrm>
            <a:off x="10772693" y="526774"/>
            <a:ext cx="652007" cy="638967"/>
          </a:xfrm>
          <a:custGeom>
            <a:avLst/>
            <a:gdLst/>
            <a:ahLst/>
            <a:cxnLst/>
            <a:rect l="l" t="t" r="r" b="b"/>
            <a:pathLst>
              <a:path w="476250" h="466725" extrusionOk="0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19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การประมวลผลแบบคลาวด์ (cloud computing)</a:t>
            </a:r>
            <a:endParaRPr dirty="0"/>
          </a:p>
        </p:txBody>
      </p:sp>
      <p:pic>
        <p:nvPicPr>
          <p:cNvPr id="875" name="Google Shape;875;p1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041" y="1482114"/>
            <a:ext cx="6939918" cy="490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"/>
          <p:cNvSpPr/>
          <p:nvPr/>
        </p:nvSpPr>
        <p:spPr>
          <a:xfrm rot="-2094635">
            <a:off x="7177291" y="1098565"/>
            <a:ext cx="4481901" cy="4392262"/>
          </a:xfrm>
          <a:custGeom>
            <a:avLst/>
            <a:gdLst/>
            <a:ahLst/>
            <a:cxnLst/>
            <a:rect l="l" t="t" r="r" b="b"/>
            <a:pathLst>
              <a:path w="476250" h="466725" extrusionOk="0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"/>
          <p:cNvSpPr txBox="1"/>
          <p:nvPr/>
        </p:nvSpPr>
        <p:spPr>
          <a:xfrm>
            <a:off x="717554" y="444784"/>
            <a:ext cx="69237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accen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หัวข้อ</a:t>
            </a:r>
            <a:endParaRPr sz="5400" b="1" dirty="0">
              <a:solidFill>
                <a:schemeClr val="accen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grpSp>
        <p:nvGrpSpPr>
          <p:cNvPr id="338" name="Google Shape;338;p2"/>
          <p:cNvGrpSpPr/>
          <p:nvPr/>
        </p:nvGrpSpPr>
        <p:grpSpPr>
          <a:xfrm>
            <a:off x="1680768" y="1682957"/>
            <a:ext cx="5365516" cy="731904"/>
            <a:chOff x="1848112" y="1551903"/>
            <a:chExt cx="5365516" cy="731904"/>
          </a:xfrm>
        </p:grpSpPr>
        <p:sp>
          <p:nvSpPr>
            <p:cNvPr id="339" name="Google Shape;339;p2"/>
            <p:cNvSpPr txBox="1"/>
            <p:nvPr/>
          </p:nvSpPr>
          <p:spPr>
            <a:xfrm>
              <a:off x="2705936" y="1551903"/>
              <a:ext cx="450769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000" b="1" dirty="0">
                  <a:solidFill>
                    <a:srgbClr val="3F3F3F"/>
                  </a:solidFill>
                  <a:latin typeface="TH SarabunPSK" panose="020B0500040200020003" pitchFamily="34" charset="-34"/>
                  <a:ea typeface="Sarabun"/>
                  <a:cs typeface="TH SarabunPSK" panose="020B0500040200020003" pitchFamily="34" charset="-34"/>
                  <a:sym typeface="Sarabun"/>
                </a:rPr>
                <a:t>ปัญญาประดิษฐ์</a:t>
              </a:r>
              <a:endParaRPr sz="4000" b="1" dirty="0">
                <a:solidFill>
                  <a:srgbClr val="3F3F3F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endParaRPr>
            </a:p>
          </p:txBody>
        </p:sp>
        <p:sp>
          <p:nvSpPr>
            <p:cNvPr id="340" name="Google Shape;340;p2"/>
            <p:cNvSpPr txBox="1"/>
            <p:nvPr/>
          </p:nvSpPr>
          <p:spPr>
            <a:xfrm>
              <a:off x="1848112" y="1575921"/>
              <a:ext cx="9580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000" b="1" dirty="0">
                  <a:solidFill>
                    <a:schemeClr val="accent1"/>
                  </a:solidFill>
                  <a:latin typeface="TH SarabunPSK" panose="020B0500040200020003" pitchFamily="34" charset="-34"/>
                  <a:ea typeface="Sarabun"/>
                  <a:cs typeface="TH SarabunPSK" panose="020B0500040200020003" pitchFamily="34" charset="-34"/>
                  <a:sym typeface="Sarabun"/>
                </a:rPr>
                <a:t>2.1</a:t>
              </a:r>
              <a:endParaRPr sz="4000" b="1" dirty="0">
                <a:solidFill>
                  <a:schemeClr val="accen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1680768" y="2829803"/>
            <a:ext cx="5365516" cy="720036"/>
            <a:chOff x="1848112" y="1563771"/>
            <a:chExt cx="5365516" cy="720036"/>
          </a:xfrm>
        </p:grpSpPr>
        <p:sp>
          <p:nvSpPr>
            <p:cNvPr id="342" name="Google Shape;342;p2"/>
            <p:cNvSpPr txBox="1"/>
            <p:nvPr/>
          </p:nvSpPr>
          <p:spPr>
            <a:xfrm>
              <a:off x="2705936" y="1563771"/>
              <a:ext cx="450769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000" b="1" dirty="0">
                  <a:solidFill>
                    <a:srgbClr val="3F3F3F"/>
                  </a:solidFill>
                  <a:latin typeface="TH SarabunPSK" panose="020B0500040200020003" pitchFamily="34" charset="-34"/>
                  <a:ea typeface="Sarabun"/>
                  <a:cs typeface="TH SarabunPSK" panose="020B0500040200020003" pitchFamily="34" charset="-34"/>
                  <a:sym typeface="Sarabun"/>
                </a:rPr>
                <a:t>การประมวลผลแบบคลาวด์</a:t>
              </a:r>
              <a:endParaRPr sz="4000" b="1" dirty="0">
                <a:solidFill>
                  <a:srgbClr val="3F3F3F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endParaRPr>
            </a:p>
          </p:txBody>
        </p:sp>
        <p:sp>
          <p:nvSpPr>
            <p:cNvPr id="343" name="Google Shape;343;p2"/>
            <p:cNvSpPr txBox="1"/>
            <p:nvPr/>
          </p:nvSpPr>
          <p:spPr>
            <a:xfrm>
              <a:off x="1848112" y="1575921"/>
              <a:ext cx="9580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000" b="1" dirty="0">
                  <a:solidFill>
                    <a:schemeClr val="accent1"/>
                  </a:solidFill>
                  <a:latin typeface="TH SarabunPSK" panose="020B0500040200020003" pitchFamily="34" charset="-34"/>
                  <a:ea typeface="Sarabun"/>
                  <a:cs typeface="TH SarabunPSK" panose="020B0500040200020003" pitchFamily="34" charset="-34"/>
                  <a:sym typeface="Sarabun"/>
                </a:rPr>
                <a:t>2.2</a:t>
              </a:r>
              <a:endParaRPr sz="4000" b="1" dirty="0">
                <a:solidFill>
                  <a:schemeClr val="accen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endParaRPr>
            </a:p>
          </p:txBody>
        </p:sp>
      </p:grpSp>
      <p:grpSp>
        <p:nvGrpSpPr>
          <p:cNvPr id="344" name="Google Shape;344;p2"/>
          <p:cNvGrpSpPr/>
          <p:nvPr/>
        </p:nvGrpSpPr>
        <p:grpSpPr>
          <a:xfrm>
            <a:off x="1680768" y="3976655"/>
            <a:ext cx="5365516" cy="708162"/>
            <a:chOff x="1848112" y="1575645"/>
            <a:chExt cx="5365516" cy="708162"/>
          </a:xfrm>
        </p:grpSpPr>
        <p:sp>
          <p:nvSpPr>
            <p:cNvPr id="345" name="Google Shape;345;p2"/>
            <p:cNvSpPr txBox="1"/>
            <p:nvPr/>
          </p:nvSpPr>
          <p:spPr>
            <a:xfrm>
              <a:off x="2705936" y="1575645"/>
              <a:ext cx="450769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000" b="1" dirty="0">
                  <a:solidFill>
                    <a:srgbClr val="3F3F3F"/>
                  </a:solidFill>
                  <a:latin typeface="TH SarabunPSK" panose="020B0500040200020003" pitchFamily="34" charset="-34"/>
                  <a:ea typeface="Sarabun"/>
                  <a:cs typeface="TH SarabunPSK" panose="020B0500040200020003" pitchFamily="34" charset="-34"/>
                  <a:sym typeface="Sarabun"/>
                </a:rPr>
                <a:t>อินเทอร์เน็ตของสรรพสิ่ง</a:t>
              </a:r>
              <a:endParaRPr sz="4000" b="1" dirty="0">
                <a:solidFill>
                  <a:srgbClr val="3F3F3F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endParaRPr>
            </a:p>
          </p:txBody>
        </p:sp>
        <p:sp>
          <p:nvSpPr>
            <p:cNvPr id="346" name="Google Shape;346;p2"/>
            <p:cNvSpPr txBox="1"/>
            <p:nvPr/>
          </p:nvSpPr>
          <p:spPr>
            <a:xfrm>
              <a:off x="1848112" y="1575921"/>
              <a:ext cx="9580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000" b="1" dirty="0">
                  <a:solidFill>
                    <a:schemeClr val="accent1"/>
                  </a:solidFill>
                  <a:latin typeface="TH SarabunPSK" panose="020B0500040200020003" pitchFamily="34" charset="-34"/>
                  <a:ea typeface="Sarabun"/>
                  <a:cs typeface="TH SarabunPSK" panose="020B0500040200020003" pitchFamily="34" charset="-34"/>
                  <a:sym typeface="Sarabun"/>
                </a:rPr>
                <a:t>2.3</a:t>
              </a:r>
              <a:endParaRPr sz="4000" b="1" dirty="0">
                <a:solidFill>
                  <a:schemeClr val="accen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endParaRPr>
            </a:p>
          </p:txBody>
        </p:sp>
      </p:grpSp>
      <p:grpSp>
        <p:nvGrpSpPr>
          <p:cNvPr id="347" name="Google Shape;347;p2"/>
          <p:cNvGrpSpPr/>
          <p:nvPr/>
        </p:nvGrpSpPr>
        <p:grpSpPr>
          <a:xfrm>
            <a:off x="1680768" y="5111634"/>
            <a:ext cx="5365516" cy="708160"/>
            <a:chOff x="1848112" y="1575647"/>
            <a:chExt cx="5365516" cy="708160"/>
          </a:xfrm>
        </p:grpSpPr>
        <p:sp>
          <p:nvSpPr>
            <p:cNvPr id="348" name="Google Shape;348;p2"/>
            <p:cNvSpPr txBox="1"/>
            <p:nvPr/>
          </p:nvSpPr>
          <p:spPr>
            <a:xfrm>
              <a:off x="2705936" y="1575647"/>
              <a:ext cx="450769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000" b="1" dirty="0">
                  <a:solidFill>
                    <a:srgbClr val="3F3F3F"/>
                  </a:solidFill>
                  <a:latin typeface="TH SarabunPSK" panose="020B0500040200020003" pitchFamily="34" charset="-34"/>
                  <a:ea typeface="Sarabun"/>
                  <a:cs typeface="TH SarabunPSK" panose="020B0500040200020003" pitchFamily="34" charset="-34"/>
                  <a:sym typeface="Sarabun"/>
                </a:rPr>
                <a:t>เทคโนโลยีเสมือนจริง</a:t>
              </a:r>
              <a:endParaRPr sz="4000" b="1" dirty="0">
                <a:solidFill>
                  <a:srgbClr val="3F3F3F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endParaRPr>
            </a:p>
          </p:txBody>
        </p:sp>
        <p:sp>
          <p:nvSpPr>
            <p:cNvPr id="349" name="Google Shape;349;p2"/>
            <p:cNvSpPr txBox="1"/>
            <p:nvPr/>
          </p:nvSpPr>
          <p:spPr>
            <a:xfrm>
              <a:off x="1848112" y="1575921"/>
              <a:ext cx="9580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4000" b="1" dirty="0">
                  <a:solidFill>
                    <a:schemeClr val="accent1"/>
                  </a:solidFill>
                  <a:latin typeface="TH SarabunPSK" panose="020B0500040200020003" pitchFamily="34" charset="-34"/>
                  <a:ea typeface="Sarabun"/>
                  <a:cs typeface="TH SarabunPSK" panose="020B0500040200020003" pitchFamily="34" charset="-34"/>
                  <a:sym typeface="Sarabun"/>
                </a:rPr>
                <a:t>2.4</a:t>
              </a:r>
              <a:endParaRPr sz="4000" b="1" dirty="0">
                <a:solidFill>
                  <a:schemeClr val="accen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endParaRPr>
            </a:p>
          </p:txBody>
        </p:sp>
      </p:grpSp>
      <p:grpSp>
        <p:nvGrpSpPr>
          <p:cNvPr id="350" name="Google Shape;350;p2"/>
          <p:cNvGrpSpPr/>
          <p:nvPr/>
        </p:nvGrpSpPr>
        <p:grpSpPr>
          <a:xfrm flipH="1">
            <a:off x="7697143" y="599185"/>
            <a:ext cx="2885349" cy="5668968"/>
            <a:chOff x="4348215" y="-3215"/>
            <a:chExt cx="3492933" cy="6862716"/>
          </a:xfrm>
        </p:grpSpPr>
        <p:sp>
          <p:nvSpPr>
            <p:cNvPr id="351" name="Google Shape;351;p2"/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/>
              <a:ahLst/>
              <a:cxnLst/>
              <a:rect l="l" t="t" r="r" b="b"/>
              <a:pathLst>
                <a:path w="227171" h="124301" extrusionOk="0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/>
              <a:ahLst/>
              <a:cxnLst/>
              <a:rect l="l" t="t" r="r" b="b"/>
              <a:pathLst>
                <a:path w="210026" h="128587" extrusionOk="0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/>
              <a:ahLst/>
              <a:cxnLst/>
              <a:rect l="l" t="t" r="r" b="b"/>
              <a:pathLst>
                <a:path w="98583" h="334327" extrusionOk="0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/>
              <a:ahLst/>
              <a:cxnLst/>
              <a:rect l="l" t="t" r="r" b="b"/>
              <a:pathLst>
                <a:path w="55721" h="197167" extrusionOk="0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/>
              <a:ahLst/>
              <a:cxnLst/>
              <a:rect l="l" t="t" r="r" b="b"/>
              <a:pathLst>
                <a:path w="180022" h="115728" extrusionOk="0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/>
              <a:ahLst/>
              <a:cxnLst/>
              <a:rect l="l" t="t" r="r" b="b"/>
              <a:pathLst>
                <a:path w="21431" h="42862" extrusionOk="0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/>
              <a:ahLst/>
              <a:cxnLst/>
              <a:rect l="l" t="t" r="r" b="b"/>
              <a:pathLst>
                <a:path w="300037" h="458628" extrusionOk="0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/>
              <a:ahLst/>
              <a:cxnLst/>
              <a:rect l="l" t="t" r="r" b="b"/>
              <a:pathLst>
                <a:path w="60007" h="287178" extrusionOk="0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/>
              <a:ahLst/>
              <a:cxnLst/>
              <a:rect l="l" t="t" r="r" b="b"/>
              <a:pathLst>
                <a:path w="244316" h="252888" extrusionOk="0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/>
              <a:ahLst/>
              <a:cxnLst/>
              <a:rect l="l" t="t" r="r" b="b"/>
              <a:pathLst>
                <a:path w="265747" h="257175" extrusionOk="0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 extrusionOk="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/>
              <a:ahLst/>
              <a:cxnLst/>
              <a:rect l="l" t="t" r="r" b="b"/>
              <a:pathLst>
                <a:path w="261461" h="295751" extrusionOk="0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/>
              <a:ahLst/>
              <a:cxnLst/>
              <a:rect l="l" t="t" r="r" b="b"/>
              <a:pathLst>
                <a:path w="154305" h="424338" extrusionOk="0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/>
              <a:ahLst/>
              <a:cxnLst/>
              <a:rect l="l" t="t" r="r" b="b"/>
              <a:pathLst>
                <a:path w="124301" h="355758" extrusionOk="0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/>
              <a:ahLst/>
              <a:cxnLst/>
              <a:rect l="l" t="t" r="r" b="b"/>
              <a:pathLst>
                <a:path w="175736" h="587216" extrusionOk="0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/>
              <a:ahLst/>
              <a:cxnLst/>
              <a:rect l="l" t="t" r="r" b="b"/>
              <a:pathLst>
                <a:path w="210026" h="184308" extrusionOk="0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/>
              <a:ahLst/>
              <a:cxnLst/>
              <a:rect l="l" t="t" r="r" b="b"/>
              <a:pathLst>
                <a:path w="295751" h="278606" extrusionOk="0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/>
              <a:ahLst/>
              <a:cxnLst/>
              <a:rect l="l" t="t" r="r" b="b"/>
              <a:pathLst>
                <a:path w="12858" h="17145" extrusionOk="0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/>
              <a:ahLst/>
              <a:cxnLst/>
              <a:rect l="l" t="t" r="r" b="b"/>
              <a:pathLst>
                <a:path w="64293" h="55721" extrusionOk="0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/>
              <a:ahLst/>
              <a:cxnLst/>
              <a:rect l="l" t="t" r="r" b="b"/>
              <a:pathLst>
                <a:path w="12858" h="68580" extrusionOk="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/>
              <a:ahLst/>
              <a:cxnLst/>
              <a:rect l="l" t="t" r="r" b="b"/>
              <a:pathLst>
                <a:path w="38576" h="90011" extrusionOk="0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/>
              <a:ahLst/>
              <a:cxnLst/>
              <a:rect l="l" t="t" r="r" b="b"/>
              <a:pathLst>
                <a:path w="167163" h="514350" extrusionOk="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/>
              <a:ahLst/>
              <a:cxnLst/>
              <a:rect l="l" t="t" r="r" b="b"/>
              <a:pathLst>
                <a:path w="55721" h="38576" extrusionOk="0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/>
              <a:ahLst/>
              <a:cxnLst/>
              <a:rect l="l" t="t" r="r" b="b"/>
              <a:pathLst>
                <a:path w="8572" h="12858" extrusionOk="0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/>
              <a:ahLst/>
              <a:cxnLst/>
              <a:rect l="l" t="t" r="r" b="b"/>
              <a:pathLst>
                <a:path w="145732" h="210026" extrusionOk="0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/>
              <a:ahLst/>
              <a:cxnLst/>
              <a:rect l="l" t="t" r="r" b="b"/>
              <a:pathLst>
                <a:path w="235743" h="394335" extrusionOk="0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/>
              <a:ahLst/>
              <a:cxnLst/>
              <a:rect l="l" t="t" r="r" b="b"/>
              <a:pathLst>
                <a:path w="102870" h="132873" extrusionOk="0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/>
              <a:ahLst/>
              <a:cxnLst/>
              <a:rect l="l" t="t" r="r" b="b"/>
              <a:pathLst>
                <a:path w="90011" h="60007" extrusionOk="0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/>
              <a:ahLst/>
              <a:cxnLst/>
              <a:rect l="l" t="t" r="r" b="b"/>
              <a:pathLst>
                <a:path w="34290" h="81438" extrusionOk="0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/>
              <a:ahLst/>
              <a:cxnLst/>
              <a:rect l="l" t="t" r="r" b="b"/>
              <a:pathLst>
                <a:path w="458628" h="291465" extrusionOk="0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/>
              <a:ahLst/>
              <a:cxnLst/>
              <a:rect l="l" t="t" r="r" b="b"/>
              <a:pathLst>
                <a:path w="132873" h="180022" extrusionOk="0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/>
              <a:ahLst/>
              <a:cxnLst/>
              <a:rect l="l" t="t" r="r" b="b"/>
              <a:pathLst>
                <a:path w="531495" h="261461" extrusionOk="0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/>
              <a:ahLst/>
              <a:cxnLst/>
              <a:rect l="l" t="t" r="r" b="b"/>
              <a:pathLst>
                <a:path w="304323" h="278606" extrusionOk="0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/>
              <a:ahLst/>
              <a:cxnLst/>
              <a:rect l="l" t="t" r="r" b="b"/>
              <a:pathLst>
                <a:path w="8572" h="17145" extrusionOk="0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/>
              <a:ahLst/>
              <a:cxnLst/>
              <a:rect l="l" t="t" r="r" b="b"/>
              <a:pathLst>
                <a:path w="77152" h="77152" extrusionOk="0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/>
              <a:ahLst/>
              <a:cxnLst/>
              <a:rect l="l" t="t" r="r" b="b"/>
              <a:pathLst>
                <a:path w="98583" h="102870" extrusionOk="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/>
              <a:ahLst/>
              <a:cxnLst/>
              <a:rect l="l" t="t" r="r" b="b"/>
              <a:pathLst>
                <a:path w="64293" h="64293" extrusionOk="0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/>
              <a:ahLst/>
              <a:cxnLst/>
              <a:rect l="l" t="t" r="r" b="b"/>
              <a:pathLst>
                <a:path w="85725" h="90011" extrusionOk="0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/>
              <a:ahLst/>
              <a:cxnLst/>
              <a:rect l="l" t="t" r="r" b="b"/>
              <a:pathLst>
                <a:path w="55721" h="55721" extrusionOk="0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/>
              <a:ahLst/>
              <a:cxnLst/>
              <a:rect l="l" t="t" r="r" b="b"/>
              <a:pathLst>
                <a:path w="90011" h="98583" extrusionOk="0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/>
              <a:ahLst/>
              <a:cxnLst/>
              <a:rect l="l" t="t" r="r" b="b"/>
              <a:pathLst>
                <a:path w="85725" h="102870" extrusionOk="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/>
              <a:ahLst/>
              <a:cxnLst/>
              <a:rect l="l" t="t" r="r" b="b"/>
              <a:pathLst>
                <a:path w="34290" h="38576" extrusionOk="0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/>
              <a:ahLst/>
              <a:cxnLst/>
              <a:rect l="l" t="t" r="r" b="b"/>
              <a:pathLst>
                <a:path w="304323" h="780097" extrusionOk="0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/>
              <a:ahLst/>
              <a:cxnLst/>
              <a:rect l="l" t="t" r="r" b="b"/>
              <a:pathLst>
                <a:path w="317182" h="797242" extrusionOk="0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/>
              <a:ahLst/>
              <a:cxnLst/>
              <a:rect l="l" t="t" r="r" b="b"/>
              <a:pathLst>
                <a:path w="188595" h="587216" extrusionOk="0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/>
              <a:ahLst/>
              <a:cxnLst/>
              <a:rect l="l" t="t" r="r" b="b"/>
              <a:pathLst>
                <a:path w="94297" h="98583" extrusionOk="0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/>
              <a:ahLst/>
              <a:cxnLst/>
              <a:rect l="l" t="t" r="r" b="b"/>
              <a:pathLst>
                <a:path w="840105" h="1084421" extrusionOk="0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/>
              <a:ahLst/>
              <a:cxnLst/>
              <a:rect l="l" t="t" r="r" b="b"/>
              <a:pathLst>
                <a:path w="12858" h="12858" extrusionOk="0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/>
              <a:ahLst/>
              <a:cxnLst/>
              <a:rect l="l" t="t" r="r" b="b"/>
              <a:pathLst>
                <a:path w="522922" h="771525" extrusionOk="0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/>
              <a:ahLst/>
              <a:cxnLst/>
              <a:rect l="l" t="t" r="r" b="b"/>
              <a:pathLst>
                <a:path w="600075" h="347186" extrusionOk="0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/>
              <a:ahLst/>
              <a:cxnLst/>
              <a:rect l="l" t="t" r="r" b="b"/>
              <a:pathLst>
                <a:path w="235743" h="278606" extrusionOk="0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/>
              <a:ahLst/>
              <a:cxnLst/>
              <a:rect l="l" t="t" r="r" b="b"/>
              <a:pathLst>
                <a:path w="227171" h="210026" extrusionOk="0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/>
              <a:ahLst/>
              <a:cxnLst/>
              <a:rect l="l" t="t" r="r" b="b"/>
              <a:pathLst>
                <a:path w="51435" h="34290" extrusionOk="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/>
              <a:ahLst/>
              <a:cxnLst/>
              <a:rect l="l" t="t" r="r" b="b"/>
              <a:pathLst>
                <a:path w="270033" h="321468" extrusionOk="0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/>
              <a:ahLst/>
              <a:cxnLst/>
              <a:rect l="l" t="t" r="r" b="b"/>
              <a:pathLst>
                <a:path w="282892" h="304323" extrusionOk="0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/>
              <a:ahLst/>
              <a:cxnLst/>
              <a:rect l="l" t="t" r="r" b="b"/>
              <a:pathLst>
                <a:path w="98583" h="102870" extrusionOk="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/>
              <a:ahLst/>
              <a:cxnLst/>
              <a:rect l="l" t="t" r="r" b="b"/>
              <a:pathLst>
                <a:path w="334327" h="270033" extrusionOk="0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/>
              <a:ahLst/>
              <a:cxnLst/>
              <a:rect l="l" t="t" r="r" b="b"/>
              <a:pathLst>
                <a:path w="227171" h="205740" extrusionOk="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/>
              <a:ahLst/>
              <a:cxnLst/>
              <a:rect l="l" t="t" r="r" b="b"/>
              <a:pathLst>
                <a:path w="205740" h="612933" extrusionOk="0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/>
              <a:ahLst/>
              <a:cxnLst/>
              <a:rect l="l" t="t" r="r" b="b"/>
              <a:pathLst>
                <a:path w="488632" h="677227" extrusionOk="0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/>
              <a:ahLst/>
              <a:cxnLst/>
              <a:rect l="l" t="t" r="r" b="b"/>
              <a:pathLst>
                <a:path w="505777" h="240030" extrusionOk="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/>
              <a:ahLst/>
              <a:cxnLst/>
              <a:rect l="l" t="t" r="r" b="b"/>
              <a:pathLst>
                <a:path w="630078" h="317182" extrusionOk="0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/>
              <a:ahLst/>
              <a:cxnLst/>
              <a:rect l="l" t="t" r="r" b="b"/>
              <a:pathLst>
                <a:path w="111442" h="77152" extrusionOk="0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/>
              <a:ahLst/>
              <a:cxnLst/>
              <a:rect l="l" t="t" r="r" b="b"/>
              <a:pathLst>
                <a:path w="450056" h="201453" extrusionOk="0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/>
              <a:ahLst/>
              <a:cxnLst/>
              <a:rect l="l" t="t" r="r" b="b"/>
              <a:pathLst>
                <a:path w="98583" h="162877" extrusionOk="0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/>
              <a:ahLst/>
              <a:cxnLst/>
              <a:rect l="l" t="t" r="r" b="b"/>
              <a:pathLst>
                <a:path w="514350" h="227171" extrusionOk="0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/>
              <a:ahLst/>
              <a:cxnLst/>
              <a:rect l="l" t="t" r="r" b="b"/>
              <a:pathLst>
                <a:path w="25717" h="38576" extrusionOk="0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/>
              <a:ahLst/>
              <a:cxnLst/>
              <a:rect l="l" t="t" r="r" b="b"/>
              <a:pathLst>
                <a:path w="68580" h="47148" extrusionOk="0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/>
              <a:ahLst/>
              <a:cxnLst/>
              <a:rect l="l" t="t" r="r" b="b"/>
              <a:pathLst>
                <a:path w="630078" h="732948" extrusionOk="0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/>
              <a:ahLst/>
              <a:cxnLst/>
              <a:rect l="l" t="t" r="r" b="b"/>
              <a:pathLst>
                <a:path w="660082" h="1238726" extrusionOk="0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/>
              <a:ahLst/>
              <a:cxnLst/>
              <a:rect l="l" t="t" r="r" b="b"/>
              <a:pathLst>
                <a:path w="548640" h="167163" extrusionOk="0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/>
              <a:ahLst/>
              <a:cxnLst/>
              <a:rect l="l" t="t" r="r" b="b"/>
              <a:pathLst>
                <a:path w="587216" h="754380" extrusionOk="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/>
              <a:ahLst/>
              <a:cxnLst/>
              <a:rect l="l" t="t" r="r" b="b"/>
              <a:pathLst>
                <a:path w="30003" h="30003" extrusionOk="0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/>
              <a:ahLst/>
              <a:cxnLst/>
              <a:rect l="l" t="t" r="r" b="b"/>
              <a:pathLst>
                <a:path w="458628" h="505777" extrusionOk="0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/>
              <a:ahLst/>
              <a:cxnLst/>
              <a:rect l="l" t="t" r="r" b="b"/>
              <a:pathLst>
                <a:path w="21431" h="12858" extrusionOk="0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/>
              <a:ahLst/>
              <a:cxnLst/>
              <a:rect l="l" t="t" r="r" b="b"/>
              <a:pathLst>
                <a:path w="390048" h="222885" extrusionOk="0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/>
              <a:ahLst/>
              <a:cxnLst/>
              <a:rect l="l" t="t" r="r" b="b"/>
              <a:pathLst>
                <a:path w="300037" h="411480" extrusionOk="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/>
              <a:ahLst/>
              <a:cxnLst/>
              <a:rect l="l" t="t" r="r" b="b"/>
              <a:pathLst>
                <a:path w="407193" h="184308" extrusionOk="0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/>
              <a:ahLst/>
              <a:cxnLst/>
              <a:rect l="l" t="t" r="r" b="b"/>
              <a:pathLst>
                <a:path w="437197" h="235743" extrusionOk="0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/>
              <a:ahLst/>
              <a:cxnLst/>
              <a:rect l="l" t="t" r="r" b="b"/>
              <a:pathLst>
                <a:path w="510063" h="381476" extrusionOk="0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/>
              <a:ahLst/>
              <a:cxnLst/>
              <a:rect l="l" t="t" r="r" b="b"/>
              <a:pathLst>
                <a:path w="432911" h="304323" extrusionOk="0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/>
              <a:ahLst/>
              <a:cxnLst/>
              <a:rect l="l" t="t" r="r" b="b"/>
              <a:pathLst>
                <a:path w="737235" h="822960" extrusionOk="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/>
              <a:ahLst/>
              <a:cxnLst/>
              <a:rect l="l" t="t" r="r" b="b"/>
              <a:pathLst>
                <a:path w="501491" h="231457" extrusionOk="0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/>
              <a:ahLst/>
              <a:cxnLst/>
              <a:rect l="l" t="t" r="r" b="b"/>
              <a:pathLst>
                <a:path w="488632" h="287178" extrusionOk="0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/>
              <a:ahLst/>
              <a:cxnLst/>
              <a:rect l="l" t="t" r="r" b="b"/>
              <a:pathLst>
                <a:path w="505777" h="171450" extrusionOk="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/>
              <a:ahLst/>
              <a:cxnLst/>
              <a:rect l="l" t="t" r="r" b="b"/>
              <a:pathLst>
                <a:path w="518636" h="445770" extrusionOk="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/>
              <a:ahLst/>
              <a:cxnLst/>
              <a:rect l="l" t="t" r="r" b="b"/>
              <a:pathLst>
                <a:path w="467201" h="137160" extrusionOk="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/>
              <a:ahLst/>
              <a:cxnLst/>
              <a:rect l="l" t="t" r="r" b="b"/>
              <a:pathLst>
                <a:path w="548640" h="582930" extrusionOk="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/>
              <a:ahLst/>
              <a:cxnLst/>
              <a:rect l="l" t="t" r="r" b="b"/>
              <a:pathLst>
                <a:path w="77152" h="137160" extrusionOk="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/>
              <a:ahLst/>
              <a:cxnLst/>
              <a:rect l="l" t="t" r="r" b="b"/>
              <a:pathLst>
                <a:path w="990123" h="1337310" extrusionOk="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/>
              <a:ahLst/>
              <a:cxnLst/>
              <a:rect l="l" t="t" r="r" b="b"/>
              <a:pathLst>
                <a:path w="42862" h="265747" extrusionOk="0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/>
              <a:ahLst/>
              <a:cxnLst/>
              <a:rect l="l" t="t" r="r" b="b"/>
              <a:pathLst>
                <a:path w="38576" h="55721" extrusionOk="0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/>
              <a:ahLst/>
              <a:cxnLst/>
              <a:rect l="l" t="t" r="r" b="b"/>
              <a:pathLst>
                <a:path w="30003" h="34290" extrusionOk="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/>
              <a:ahLst/>
              <a:cxnLst/>
              <a:rect l="l" t="t" r="r" b="b"/>
              <a:pathLst>
                <a:path w="30003" h="38576" extrusionOk="0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/>
              <a:ahLst/>
              <a:cxnLst/>
              <a:rect l="l" t="t" r="r" b="b"/>
              <a:pathLst>
                <a:path w="8572" h="12858" extrusionOk="0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/>
              <a:ahLst/>
              <a:cxnLst/>
              <a:rect l="l" t="t" r="r" b="b"/>
              <a:pathLst>
                <a:path w="34290" h="38576" extrusionOk="0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/>
              <a:ahLst/>
              <a:cxnLst/>
              <a:rect l="l" t="t" r="r" b="b"/>
              <a:pathLst>
                <a:path w="12858" h="17145" extrusionOk="0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/>
              <a:ahLst/>
              <a:cxnLst/>
              <a:rect l="l" t="t" r="r" b="b"/>
              <a:pathLst>
                <a:path w="34290" h="51435" extrusionOk="0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/>
              <a:ahLst/>
              <a:cxnLst/>
              <a:rect l="l" t="t" r="r" b="b"/>
              <a:pathLst>
                <a:path w="317182" h="120015" extrusionOk="0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/>
              <a:ahLst/>
              <a:cxnLst/>
              <a:rect l="l" t="t" r="r" b="b"/>
              <a:pathLst>
                <a:path w="390048" h="30003" extrusionOk="0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/>
              <a:ahLst/>
              <a:cxnLst/>
              <a:rect l="l" t="t" r="r" b="b"/>
              <a:pathLst>
                <a:path w="625792" h="248602" extrusionOk="0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/>
              <a:ahLst/>
              <a:cxnLst/>
              <a:rect l="l" t="t" r="r" b="b"/>
              <a:pathLst>
                <a:path w="124301" h="124301" extrusionOk="0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/>
              <a:ahLst/>
              <a:cxnLst/>
              <a:rect l="l" t="t" r="r" b="b"/>
              <a:pathLst>
                <a:path w="707231" h="355758" extrusionOk="0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/>
              <a:ahLst/>
              <a:cxnLst/>
              <a:rect l="l" t="t" r="r" b="b"/>
              <a:pathLst>
                <a:path w="12858" h="197167" extrusionOk="0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/>
              <a:ahLst/>
              <a:cxnLst/>
              <a:rect l="l" t="t" r="r" b="b"/>
              <a:pathLst>
                <a:path w="690086" h="295751" extrusionOk="0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/>
              <a:ahLst/>
              <a:cxnLst/>
              <a:rect l="l" t="t" r="r" b="b"/>
              <a:pathLst>
                <a:path w="445770" h="214312" extrusionOk="0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/>
              <a:ahLst/>
              <a:cxnLst/>
              <a:rect l="l" t="t" r="r" b="b"/>
              <a:pathLst>
                <a:path w="192881" h="214312" extrusionOk="0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/>
              <a:ahLst/>
              <a:cxnLst/>
              <a:rect l="l" t="t" r="r" b="b"/>
              <a:pathLst>
                <a:path w="690086" h="304323" extrusionOk="0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/>
              <a:ahLst/>
              <a:cxnLst/>
              <a:rect l="l" t="t" r="r" b="b"/>
              <a:pathLst>
                <a:path w="210026" h="137160" extrusionOk="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/>
              <a:ahLst/>
              <a:cxnLst/>
              <a:rect l="l" t="t" r="r" b="b"/>
              <a:pathLst>
                <a:path w="145732" h="120015" extrusionOk="0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/>
              <a:ahLst/>
              <a:cxnLst/>
              <a:rect l="l" t="t" r="r" b="b"/>
              <a:pathLst>
                <a:path w="98583" h="94297" extrusionOk="0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/>
              <a:ahLst/>
              <a:cxnLst/>
              <a:rect l="l" t="t" r="r" b="b"/>
              <a:pathLst>
                <a:path w="368617" h="188595" extrusionOk="0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/>
              <a:ahLst/>
              <a:cxnLst/>
              <a:rect l="l" t="t" r="r" b="b"/>
              <a:pathLst>
                <a:path w="278606" h="167163" extrusionOk="0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/>
              <a:ahLst/>
              <a:cxnLst/>
              <a:rect l="l" t="t" r="r" b="b"/>
              <a:pathLst>
                <a:path w="282892" h="132873" extrusionOk="0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/>
              <a:ahLst/>
              <a:cxnLst/>
              <a:rect l="l" t="t" r="r" b="b"/>
              <a:pathLst>
                <a:path w="325755" h="175736" extrusionOk="0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/>
              <a:ahLst/>
              <a:cxnLst/>
              <a:rect l="l" t="t" r="r" b="b"/>
              <a:pathLst>
                <a:path w="407193" h="201453" extrusionOk="0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/>
              <a:ahLst/>
              <a:cxnLst/>
              <a:rect l="l" t="t" r="r" b="b"/>
              <a:pathLst>
                <a:path w="21431" h="34290" extrusionOk="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/>
              <a:ahLst/>
              <a:cxnLst/>
              <a:rect l="l" t="t" r="r" b="b"/>
              <a:pathLst>
                <a:path w="8572" h="25717" extrusionOk="0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/>
              <a:ahLst/>
              <a:cxnLst/>
              <a:rect l="l" t="t" r="r" b="b"/>
              <a:pathLst>
                <a:path w="124301" h="402907" extrusionOk="0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/>
              <a:ahLst/>
              <a:cxnLst/>
              <a:rect l="l" t="t" r="r" b="b"/>
              <a:pathLst>
                <a:path w="180022" h="162877" extrusionOk="0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/>
              <a:ahLst/>
              <a:cxnLst/>
              <a:rect l="l" t="t" r="r" b="b"/>
              <a:pathLst>
                <a:path w="248602" h="214312" extrusionOk="0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/>
              <a:ahLst/>
              <a:cxnLst/>
              <a:rect l="l" t="t" r="r" b="b"/>
              <a:pathLst>
                <a:path w="21431" h="21431" extrusionOk="0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/>
              <a:ahLst/>
              <a:cxnLst/>
              <a:rect l="l" t="t" r="r" b="b"/>
              <a:pathLst>
                <a:path w="428625" h="351472" extrusionOk="0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/>
              <a:ahLst/>
              <a:cxnLst/>
              <a:rect l="l" t="t" r="r" b="b"/>
              <a:pathLst>
                <a:path w="42862" h="47148" extrusionOk="0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/>
              <a:ahLst/>
              <a:cxnLst/>
              <a:rect l="l" t="t" r="r" b="b"/>
              <a:pathLst>
                <a:path w="501491" h="1032986" extrusionOk="0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/>
              <a:ahLst/>
              <a:cxnLst/>
              <a:rect l="l" t="t" r="r" b="b"/>
              <a:pathLst>
                <a:path w="85725" h="222885" extrusionOk="0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/>
              <a:ahLst/>
              <a:cxnLst/>
              <a:rect l="l" t="t" r="r" b="b"/>
              <a:pathLst>
                <a:path w="252888" h="715803" extrusionOk="0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/>
              <a:ahLst/>
              <a:cxnLst/>
              <a:rect l="l" t="t" r="r" b="b"/>
              <a:pathLst>
                <a:path w="12858" h="64293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/>
              <a:ahLst/>
              <a:cxnLst/>
              <a:rect l="l" t="t" r="r" b="b"/>
              <a:pathLst>
                <a:path w="501491" h="1268730" extrusionOk="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/>
              <a:ahLst/>
              <a:cxnLst/>
              <a:rect l="l" t="t" r="r" b="b"/>
              <a:pathLst>
                <a:path w="1504473" h="2546032" extrusionOk="0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/>
              <a:ahLst/>
              <a:cxnLst/>
              <a:rect l="l" t="t" r="r" b="b"/>
              <a:pathLst>
                <a:path w="81438" h="124301" extrusionOk="0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0"/>
          <p:cNvSpPr/>
          <p:nvPr/>
        </p:nvSpPr>
        <p:spPr>
          <a:xfrm>
            <a:off x="457200" y="483079"/>
            <a:ext cx="11277600" cy="59641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1" name="Google Shape;881;p2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8637" y="662046"/>
            <a:ext cx="8114726" cy="560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1"/>
          <p:cNvSpPr/>
          <p:nvPr/>
        </p:nvSpPr>
        <p:spPr>
          <a:xfrm>
            <a:off x="2907995" y="1276606"/>
            <a:ext cx="9133185" cy="48574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21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21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21"/>
          <p:cNvSpPr txBox="1"/>
          <p:nvPr/>
        </p:nvSpPr>
        <p:spPr>
          <a:xfrm>
            <a:off x="2907995" y="504174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th-TH" sz="48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4.1 : รู้จักบริการคลาวด์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890" name="Google Shape;890;p21" descr="ผลการค้นหารูปภาพสำหรับ cloud computing google drive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790" y="2761941"/>
            <a:ext cx="3888409" cy="2864461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21"/>
          <p:cNvSpPr/>
          <p:nvPr/>
        </p:nvSpPr>
        <p:spPr>
          <a:xfrm>
            <a:off x="5230989" y="1485002"/>
            <a:ext cx="6096000" cy="493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Sarabun"/>
              <a:buAutoNum type="arabicPeriod"/>
            </a:pPr>
            <a:r>
              <a:rPr lang="th-TH" sz="3500" b="1" dirty="0">
                <a:solidFill>
                  <a:srgbClr val="231F2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ผู้เรียนออกเป็นกลุ่ม กลุ่มละ 3 - 4 คน </a:t>
            </a:r>
            <a:endParaRPr sz="3500" b="1" dirty="0">
              <a:solidFill>
                <a:srgbClr val="231F20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rgbClr val="231F20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500" b="1" dirty="0">
                <a:solidFill>
                  <a:srgbClr val="231F2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 ศึกษาหัวข้อที่ได้รับมอบหมาย </a:t>
            </a:r>
            <a:endParaRPr sz="3500" b="1" dirty="0">
              <a:solidFill>
                <a:srgbClr val="231F20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500" b="1" dirty="0">
                <a:solidFill>
                  <a:srgbClr val="231F2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- Dropbox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500" b="1" dirty="0">
                <a:solidFill>
                  <a:srgbClr val="231F2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- Google G-suite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500" b="1" dirty="0">
                <a:solidFill>
                  <a:srgbClr val="231F2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- Microsoft Office 365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rgbClr val="231F20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500" b="1" dirty="0">
                <a:solidFill>
                  <a:srgbClr val="231F2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3. บันทึกลงใบกิจกรรมที่ 4.1 รู้จักบริการคลาวด์</a:t>
            </a:r>
            <a:br>
              <a:rPr lang="th-TH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2" name="Google Shape;892;p21"/>
          <p:cNvGrpSpPr/>
          <p:nvPr/>
        </p:nvGrpSpPr>
        <p:grpSpPr>
          <a:xfrm>
            <a:off x="314529" y="529668"/>
            <a:ext cx="2302133" cy="1888603"/>
            <a:chOff x="7338914" y="2546752"/>
            <a:chExt cx="4709648" cy="3723835"/>
          </a:xfrm>
        </p:grpSpPr>
        <p:grpSp>
          <p:nvGrpSpPr>
            <p:cNvPr id="893" name="Google Shape;893;p21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894" name="Google Shape;894;p21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5" name="Google Shape;895;p21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896" name="Google Shape;896;p21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97;p21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898;p21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99" name="Google Shape;899;p21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0" name="Google Shape;900;p21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901" name="Google Shape;901;p21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1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22"/>
          <p:cNvSpPr txBox="1"/>
          <p:nvPr/>
        </p:nvSpPr>
        <p:spPr>
          <a:xfrm>
            <a:off x="1371260" y="2613392"/>
            <a:ext cx="944947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นักเรียนอยากควบคุมสิ่งใดภายในบ้าน</a:t>
            </a:r>
            <a:br>
              <a:rPr lang="th-TH" sz="5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5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โดยใช้โทรศัพท์มือถือบ้าง เพราะเหตุใด</a:t>
            </a:r>
            <a:endParaRPr sz="5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08" name="Google Shape;908;p22"/>
          <p:cNvSpPr txBox="1">
            <a:spLocks noGrp="1"/>
          </p:cNvSpPr>
          <p:nvPr>
            <p:ph type="body" idx="1"/>
          </p:nvPr>
        </p:nvSpPr>
        <p:spPr>
          <a:xfrm>
            <a:off x="310243" y="397005"/>
            <a:ext cx="11625943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th-TH" b="1" dirty="0">
                <a:solidFill>
                  <a:schemeClr val="accen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ชวนคิด</a:t>
            </a:r>
            <a:endParaRPr b="1" dirty="0">
              <a:solidFill>
                <a:schemeClr val="accen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3"/>
          <p:cNvSpPr txBox="1"/>
          <p:nvPr/>
        </p:nvSpPr>
        <p:spPr>
          <a:xfrm>
            <a:off x="1477991" y="4385120"/>
            <a:ext cx="923601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2.3 อินเทอร์เน็ตของสรรพสิ่ง</a:t>
            </a:r>
            <a:endParaRPr sz="5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Internet of Things: IoT </a:t>
            </a:r>
            <a:endParaRPr sz="5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grpSp>
        <p:nvGrpSpPr>
          <p:cNvPr id="914" name="Google Shape;914;p23"/>
          <p:cNvGrpSpPr/>
          <p:nvPr/>
        </p:nvGrpSpPr>
        <p:grpSpPr>
          <a:xfrm>
            <a:off x="4142625" y="1286145"/>
            <a:ext cx="3787480" cy="2994693"/>
            <a:chOff x="7338914" y="2546752"/>
            <a:chExt cx="4709648" cy="3723835"/>
          </a:xfrm>
        </p:grpSpPr>
        <p:grpSp>
          <p:nvGrpSpPr>
            <p:cNvPr id="915" name="Google Shape;915;p23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916" name="Google Shape;916;p23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7" name="Google Shape;917;p23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918" name="Google Shape;918;p23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23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23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1" name="Google Shape;921;p23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2" name="Google Shape;922;p23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923" name="Google Shape;923;p23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3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25" name="Google Shape;925;p23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23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4"/>
          <p:cNvSpPr/>
          <p:nvPr/>
        </p:nvSpPr>
        <p:spPr>
          <a:xfrm>
            <a:off x="457200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24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24"/>
          <p:cNvSpPr/>
          <p:nvPr/>
        </p:nvSpPr>
        <p:spPr>
          <a:xfrm>
            <a:off x="10363198" y="410817"/>
            <a:ext cx="8441635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24"/>
          <p:cNvSpPr/>
          <p:nvPr/>
        </p:nvSpPr>
        <p:spPr>
          <a:xfrm>
            <a:off x="10772693" y="526774"/>
            <a:ext cx="652007" cy="638967"/>
          </a:xfrm>
          <a:custGeom>
            <a:avLst/>
            <a:gdLst/>
            <a:ahLst/>
            <a:cxnLst/>
            <a:rect l="l" t="t" r="r" b="b"/>
            <a:pathLst>
              <a:path w="476250" h="466725" extrusionOk="0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24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2.3.1ความสำคัญของอินเทอร์เน็ตของสรรพสิ่ง</a:t>
            </a:r>
            <a:endParaRPr sz="32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36" name="Google Shape;936;p24"/>
          <p:cNvSpPr/>
          <p:nvPr/>
        </p:nvSpPr>
        <p:spPr>
          <a:xfrm>
            <a:off x="4923843" y="3498522"/>
            <a:ext cx="20906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แนวคิดสำคัญ</a:t>
            </a:r>
            <a:endParaRPr sz="2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5 ประการ</a:t>
            </a:r>
            <a:endParaRPr sz="2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สำหรับปัญญาประดิษฐ์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24"/>
          <p:cNvSpPr/>
          <p:nvPr/>
        </p:nvSpPr>
        <p:spPr>
          <a:xfrm>
            <a:off x="5772659" y="2707036"/>
            <a:ext cx="5000034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rgbClr val="1F3864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IoT </a:t>
            </a:r>
            <a:endParaRPr sz="5400" b="1" dirty="0">
              <a:solidFill>
                <a:srgbClr val="1F3864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rgbClr val="231F2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เป็นเทคโนโลยีที่ทำให้อุปกรณ์อิเล็กทรอนิกส์ต่าง ๆ</a:t>
            </a:r>
            <a:br>
              <a:rPr lang="th-TH" sz="2800" b="1" dirty="0">
                <a:solidFill>
                  <a:srgbClr val="231F2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2800" b="1" dirty="0">
                <a:solidFill>
                  <a:srgbClr val="231F2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สามารถเชื่อมต่อและมีการแลกเปลี่ยนข้อมูลระหว่างกัน </a:t>
            </a:r>
            <a:br>
              <a:rPr lang="th-T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8" name="Google Shape;938;p24" descr="ผลการค้นหารูปภาพสำหรับ Iot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643" y="2266123"/>
            <a:ext cx="40100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5"/>
          <p:cNvSpPr/>
          <p:nvPr/>
        </p:nvSpPr>
        <p:spPr>
          <a:xfrm>
            <a:off x="530417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25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25"/>
          <p:cNvSpPr/>
          <p:nvPr/>
        </p:nvSpPr>
        <p:spPr>
          <a:xfrm>
            <a:off x="10363198" y="410817"/>
            <a:ext cx="8441635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25"/>
          <p:cNvSpPr/>
          <p:nvPr/>
        </p:nvSpPr>
        <p:spPr>
          <a:xfrm>
            <a:off x="10772693" y="526774"/>
            <a:ext cx="652007" cy="638967"/>
          </a:xfrm>
          <a:custGeom>
            <a:avLst/>
            <a:gdLst/>
            <a:ahLst/>
            <a:cxnLst/>
            <a:rect l="l" t="t" r="r" b="b"/>
            <a:pathLst>
              <a:path w="476250" h="466725" extrusionOk="0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25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2.3.2 สถาปัตยกรรมอินเทอร์เน็ตของสรรพสิ่ง</a:t>
            </a:r>
            <a:endParaRPr sz="32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48" name="Google Shape;948;p25"/>
          <p:cNvSpPr/>
          <p:nvPr/>
        </p:nvSpPr>
        <p:spPr>
          <a:xfrm>
            <a:off x="4923843" y="3498522"/>
            <a:ext cx="20906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แนวคิดสำคัญ</a:t>
            </a:r>
            <a:endParaRPr sz="2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5 ประการ</a:t>
            </a:r>
            <a:endParaRPr sz="2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สำหรับปัญญาประดิษฐ์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9" name="Google Shape;94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714" y="1452768"/>
            <a:ext cx="4560572" cy="176631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50" name="Google Shape;95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373" y="2861768"/>
            <a:ext cx="3824382" cy="216657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51" name="Google Shape;95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2988" y="4507598"/>
            <a:ext cx="4823209" cy="176631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52" name="Google Shape;95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709" y="2905481"/>
            <a:ext cx="4485938" cy="179337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953" name="Google Shape;953;p25"/>
          <p:cNvGrpSpPr/>
          <p:nvPr/>
        </p:nvGrpSpPr>
        <p:grpSpPr>
          <a:xfrm>
            <a:off x="314529" y="529668"/>
            <a:ext cx="2302133" cy="1888603"/>
            <a:chOff x="7338914" y="2546752"/>
            <a:chExt cx="4709648" cy="3723835"/>
          </a:xfrm>
        </p:grpSpPr>
        <p:grpSp>
          <p:nvGrpSpPr>
            <p:cNvPr id="954" name="Google Shape;954;p25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955" name="Google Shape;955;p25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6" name="Google Shape;956;p25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957" name="Google Shape;957;p25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25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25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0" name="Google Shape;960;p25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1" name="Google Shape;961;p25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962" name="Google Shape;962;p25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5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6"/>
          <p:cNvSpPr/>
          <p:nvPr/>
        </p:nvSpPr>
        <p:spPr>
          <a:xfrm>
            <a:off x="2907995" y="1276606"/>
            <a:ext cx="9133185" cy="48574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6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26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26"/>
          <p:cNvSpPr txBox="1"/>
          <p:nvPr/>
        </p:nvSpPr>
        <p:spPr>
          <a:xfrm>
            <a:off x="2907995" y="504174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th-TH" sz="48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5.1 : โรงเรียนอัจฉริยะ</a:t>
            </a:r>
            <a:endParaRPr sz="48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72" name="Google Shape;972;p26"/>
          <p:cNvSpPr txBox="1"/>
          <p:nvPr/>
        </p:nvSpPr>
        <p:spPr>
          <a:xfrm>
            <a:off x="3078290" y="1389438"/>
            <a:ext cx="8799179" cy="203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นักเรียนอยากให้โทรศัพท์หรือคอมพิวเตอร์สามารถสั่งงานอะไรในโรงเรียนได้บ้าง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ออกแบบเทคโนโลยี IoT ที่ใช้ภายในโรงเรียน</a:t>
            </a:r>
            <a:endParaRPr sz="36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73" name="Google Shape;973;p26"/>
          <p:cNvSpPr txBox="1"/>
          <p:nvPr/>
        </p:nvSpPr>
        <p:spPr>
          <a:xfrm>
            <a:off x="6961521" y="3517547"/>
            <a:ext cx="8799179" cy="203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th-TH" sz="24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 IoT ที่สร้างคือ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th-TH" sz="24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ประโยชน์ต่อตนเอง ต่อโรงเรียน ต่อสิ่งแวดล้อม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th-TH" sz="24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รายละเอียดอุปกรณ์</a:t>
            </a:r>
            <a:endParaRPr sz="24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74" name="Google Shape;974;p26"/>
          <p:cNvSpPr/>
          <p:nvPr/>
        </p:nvSpPr>
        <p:spPr>
          <a:xfrm>
            <a:off x="3759200" y="3162300"/>
            <a:ext cx="2806700" cy="281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5" name="Google Shape;975;p26"/>
          <p:cNvGrpSpPr/>
          <p:nvPr/>
        </p:nvGrpSpPr>
        <p:grpSpPr>
          <a:xfrm>
            <a:off x="314529" y="529668"/>
            <a:ext cx="2302133" cy="1888603"/>
            <a:chOff x="7338914" y="2546752"/>
            <a:chExt cx="4709648" cy="3723835"/>
          </a:xfrm>
        </p:grpSpPr>
        <p:grpSp>
          <p:nvGrpSpPr>
            <p:cNvPr id="976" name="Google Shape;976;p26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977" name="Google Shape;977;p26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78" name="Google Shape;978;p26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979" name="Google Shape;979;p26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Google Shape;980;p26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1" name="Google Shape;981;p26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82" name="Google Shape;982;p26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3" name="Google Shape;983;p26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984" name="Google Shape;984;p26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26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7"/>
          <p:cNvSpPr/>
          <p:nvPr/>
        </p:nvSpPr>
        <p:spPr>
          <a:xfrm>
            <a:off x="2907995" y="1276606"/>
            <a:ext cx="9133185" cy="48574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27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27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27"/>
          <p:cNvSpPr txBox="1"/>
          <p:nvPr/>
        </p:nvSpPr>
        <p:spPr>
          <a:xfrm>
            <a:off x="2907995" y="504174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th-TH" sz="48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5.2 :Show Temp และ Light</a:t>
            </a:r>
            <a:endParaRPr sz="48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94" name="Google Shape;994;p27"/>
          <p:cNvSpPr txBox="1"/>
          <p:nvPr/>
        </p:nvSpPr>
        <p:spPr>
          <a:xfrm>
            <a:off x="3078290" y="1389438"/>
            <a:ext cx="8799179" cy="203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สร้างระบบตรวจสอบอุณหภูมิในห้องเรียนแล้วแสดงผลทางจอภาพ</a:t>
            </a:r>
            <a:endParaRPr sz="36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995" name="Google Shape;995;p27" descr="ผลการค้นหารูปภาพสำหรับ การ์ตูนห้องเรียนคอมพิวเตอร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978" y="2418271"/>
            <a:ext cx="4701870" cy="35441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96" name="Google Shape;996;p27" descr="ผลการค้นหารูปภาพสำหรับ ไอคอน อุณหภูม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674" y="2443543"/>
            <a:ext cx="2184183" cy="1261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7" name="Google Shape;997;p27"/>
          <p:cNvGrpSpPr/>
          <p:nvPr/>
        </p:nvGrpSpPr>
        <p:grpSpPr>
          <a:xfrm>
            <a:off x="314529" y="529668"/>
            <a:ext cx="2302133" cy="1888603"/>
            <a:chOff x="7338914" y="2546752"/>
            <a:chExt cx="4709648" cy="3723835"/>
          </a:xfrm>
        </p:grpSpPr>
        <p:grpSp>
          <p:nvGrpSpPr>
            <p:cNvPr id="998" name="Google Shape;998;p27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999" name="Google Shape;999;p27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0" name="Google Shape;1000;p27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001" name="Google Shape;1001;p27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27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27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4" name="Google Shape;1004;p27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5" name="Google Shape;1005;p27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1006" name="Google Shape;1006;p27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8"/>
          <p:cNvSpPr/>
          <p:nvPr/>
        </p:nvSpPr>
        <p:spPr>
          <a:xfrm>
            <a:off x="2907995" y="1276606"/>
            <a:ext cx="9133185" cy="48574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8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8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8"/>
          <p:cNvSpPr txBox="1"/>
          <p:nvPr/>
        </p:nvSpPr>
        <p:spPr>
          <a:xfrm>
            <a:off x="2907995" y="504174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th-TH" sz="48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5.3 : ระบบแจ้งเตือนและควบคุม</a:t>
            </a:r>
            <a:endParaRPr sz="48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1016" name="Google Shape;10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9012" y="1473969"/>
            <a:ext cx="8911149" cy="235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28" descr="ผลการค้นหารูปภาพสำหรับ ไอคอนพัดลม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1020" y="3817952"/>
            <a:ext cx="2049448" cy="2049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28"/>
          <p:cNvSpPr/>
          <p:nvPr/>
        </p:nvSpPr>
        <p:spPr>
          <a:xfrm>
            <a:off x="3019012" y="1485751"/>
            <a:ext cx="330939" cy="3347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314529" y="529668"/>
            <a:ext cx="2302133" cy="1888603"/>
            <a:chOff x="7338914" y="2546752"/>
            <a:chExt cx="4709648" cy="3723835"/>
          </a:xfrm>
        </p:grpSpPr>
        <p:grpSp>
          <p:nvGrpSpPr>
            <p:cNvPr id="1020" name="Google Shape;1020;p28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1021" name="Google Shape;1021;p28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6" name="Google Shape;1026;p28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9"/>
          <p:cNvSpPr/>
          <p:nvPr/>
        </p:nvSpPr>
        <p:spPr>
          <a:xfrm>
            <a:off x="2907995" y="1276606"/>
            <a:ext cx="9133185" cy="48574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9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9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9"/>
          <p:cNvSpPr txBox="1"/>
          <p:nvPr/>
        </p:nvSpPr>
        <p:spPr>
          <a:xfrm>
            <a:off x="2672829" y="529668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th-TH" sz="48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5.4 : ระบบควบคุมห้องเรียนผ่านอินเทอร์เน็ต</a:t>
            </a:r>
            <a:endParaRPr sz="48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grpSp>
        <p:nvGrpSpPr>
          <p:cNvPr id="1038" name="Google Shape;1038;p29"/>
          <p:cNvGrpSpPr/>
          <p:nvPr/>
        </p:nvGrpSpPr>
        <p:grpSpPr>
          <a:xfrm>
            <a:off x="314529" y="529668"/>
            <a:ext cx="2302133" cy="1888603"/>
            <a:chOff x="7338914" y="2546752"/>
            <a:chExt cx="4709648" cy="3723835"/>
          </a:xfrm>
        </p:grpSpPr>
        <p:grpSp>
          <p:nvGrpSpPr>
            <p:cNvPr id="1039" name="Google Shape;1039;p29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1040" name="Google Shape;1040;p29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1" name="Google Shape;1041;p29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042" name="Google Shape;1042;p29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Google Shape;1043;p29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Google Shape;1044;p29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5" name="Google Shape;1045;p29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6" name="Google Shape;1046;p29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1047" name="Google Shape;1047;p29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9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49" name="Google Shape;1049;p29"/>
          <p:cNvSpPr txBox="1"/>
          <p:nvPr/>
        </p:nvSpPr>
        <p:spPr>
          <a:xfrm>
            <a:off x="3078290" y="1389438"/>
            <a:ext cx="8799179" cy="474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th-TH" sz="3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ก. ให้นักเรียนสร้างระบบการเปิด-ปิดเครื่องปรับอากาศในห้องเรียน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th-TH" sz="3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(จำลอง NeoPixel เป็นไฟแสดงสถานะของเครื่องปรับอากาศ)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th-TH" sz="3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ที่สามารถควบคุมผ่านอินเทอร์เน็ตหรือสมาร์ตโฟนได้ โดยใช้ beebotte</a:t>
            </a:r>
            <a:endParaRPr sz="3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th-TH" sz="3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ข. ให้นักเรียนสร้างระบบการเปิด - ปิดเครื่องปรับอากาศในห้องเรียน ที่สามารถควบคุมโดยใช้อุปกรณ์ที่อยู่อีกห้องหนึ่ง ผ่านอินเทอร์เน็ตได้ โดยใช้ hivemq </a:t>
            </a:r>
            <a:endParaRPr sz="3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1050" name="Google Shape;1050;p29" descr="Beebot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3922" y="2843784"/>
            <a:ext cx="4896829" cy="117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29" descr="HiveMQ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6823" y="4909606"/>
            <a:ext cx="4391025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"/>
          <p:cNvSpPr/>
          <p:nvPr/>
        </p:nvSpPr>
        <p:spPr>
          <a:xfrm>
            <a:off x="3191608" y="489120"/>
            <a:ext cx="5808784" cy="95214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วัตถุประสงค์</a:t>
            </a:r>
            <a:endParaRPr sz="4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501" name="Google Shape;501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568" y="3045767"/>
            <a:ext cx="2616290" cy="23967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3"/>
          <p:cNvGrpSpPr/>
          <p:nvPr/>
        </p:nvGrpSpPr>
        <p:grpSpPr>
          <a:xfrm>
            <a:off x="1099895" y="2375705"/>
            <a:ext cx="589085" cy="589086"/>
            <a:chOff x="1582614" y="2839914"/>
            <a:chExt cx="589085" cy="589086"/>
          </a:xfrm>
        </p:grpSpPr>
        <p:sp>
          <p:nvSpPr>
            <p:cNvPr id="503" name="Google Shape;503;p3"/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3"/>
          <p:cNvGrpSpPr/>
          <p:nvPr/>
        </p:nvGrpSpPr>
        <p:grpSpPr>
          <a:xfrm rot="5400000">
            <a:off x="3953018" y="2375706"/>
            <a:ext cx="589085" cy="589086"/>
            <a:chOff x="1582614" y="2839914"/>
            <a:chExt cx="589085" cy="589086"/>
          </a:xfrm>
        </p:grpSpPr>
        <p:sp>
          <p:nvSpPr>
            <p:cNvPr id="506" name="Google Shape;506;p3"/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3"/>
          <p:cNvGrpSpPr/>
          <p:nvPr/>
        </p:nvGrpSpPr>
        <p:grpSpPr>
          <a:xfrm rot="10800000" flipH="1">
            <a:off x="1099895" y="5224373"/>
            <a:ext cx="589085" cy="589086"/>
            <a:chOff x="1582614" y="2839914"/>
            <a:chExt cx="589085" cy="589086"/>
          </a:xfrm>
        </p:grpSpPr>
        <p:sp>
          <p:nvSpPr>
            <p:cNvPr id="509" name="Google Shape;509;p3"/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3"/>
          <p:cNvGrpSpPr/>
          <p:nvPr/>
        </p:nvGrpSpPr>
        <p:grpSpPr>
          <a:xfrm rot="5400000" flipH="1">
            <a:off x="3953018" y="5224372"/>
            <a:ext cx="589085" cy="589086"/>
            <a:chOff x="1582614" y="2839914"/>
            <a:chExt cx="589085" cy="589086"/>
          </a:xfrm>
        </p:grpSpPr>
        <p:sp>
          <p:nvSpPr>
            <p:cNvPr id="512" name="Google Shape;512;p3"/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3"/>
          <p:cNvSpPr/>
          <p:nvPr/>
        </p:nvSpPr>
        <p:spPr>
          <a:xfrm>
            <a:off x="5236775" y="2670248"/>
            <a:ext cx="626611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th-TH" sz="36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อธิบายหลักการของเทคโนโลยีสมัยใหม่</a:t>
            </a:r>
            <a:endParaRPr dirty="0"/>
          </a:p>
          <a:p>
            <a:pPr marL="514350" marR="0" lvl="0" indent="-5143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th-TH" sz="36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เลือกใช้นวัตกรรมหรือเทคโนโลยีที่เหมาะสมกับการดำเนินชีวิต</a:t>
            </a:r>
            <a:endParaRPr dirty="0"/>
          </a:p>
          <a:p>
            <a:pPr marL="514350" marR="0" lvl="0" indent="-5143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lang="th-TH" sz="36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วิเคราะห์ผลกระทบของเทคโนโลยีสมัยใหม่ต่อการดำเนินชีวิตประจำวัน</a:t>
            </a:r>
            <a:endParaRPr dirty="0"/>
          </a:p>
        </p:txBody>
      </p:sp>
      <p:sp>
        <p:nvSpPr>
          <p:cNvPr id="515" name="Google Shape;515;p3"/>
          <p:cNvSpPr txBox="1"/>
          <p:nvPr/>
        </p:nvSpPr>
        <p:spPr>
          <a:xfrm>
            <a:off x="5236775" y="2213452"/>
            <a:ext cx="37305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เมื่อเรียนจบบทนี้แล้ว นักเรียนสามารถ</a:t>
            </a:r>
            <a:endParaRPr sz="28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0"/>
          <p:cNvSpPr/>
          <p:nvPr/>
        </p:nvSpPr>
        <p:spPr>
          <a:xfrm>
            <a:off x="457200" y="483079"/>
            <a:ext cx="11277600" cy="59641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30"/>
          <p:cNvSpPr txBox="1"/>
          <p:nvPr/>
        </p:nvSpPr>
        <p:spPr>
          <a:xfrm>
            <a:off x="735435" y="318539"/>
            <a:ext cx="10721130" cy="170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ชมวีดิทัศน์ </a:t>
            </a:r>
            <a:b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เรื่อง Introducing AR view</a:t>
            </a:r>
            <a:endParaRPr sz="3500" b="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058" name="Google Shape;1058;p30"/>
          <p:cNvSpPr txBox="1"/>
          <p:nvPr/>
        </p:nvSpPr>
        <p:spPr>
          <a:xfrm>
            <a:off x="1013670" y="5897461"/>
            <a:ext cx="10721130" cy="58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th-TH" sz="2500" b="0" u="sng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https://youtu.be/uhdOzpblrm0</a:t>
            </a:r>
            <a:endParaRPr sz="2500" b="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1059" name="Google Shape;1059;p30" title="Introducing AR vie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6635" y="1714500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1"/>
          <p:cNvSpPr/>
          <p:nvPr/>
        </p:nvSpPr>
        <p:spPr>
          <a:xfrm>
            <a:off x="457200" y="483079"/>
            <a:ext cx="11277600" cy="59641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31"/>
          <p:cNvSpPr txBox="1"/>
          <p:nvPr/>
        </p:nvSpPr>
        <p:spPr>
          <a:xfrm>
            <a:off x="735435" y="318539"/>
            <a:ext cx="10721130" cy="170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ชมวีดิทัศน์ </a:t>
            </a:r>
            <a:b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เรื่อง Google Earth VR</a:t>
            </a:r>
            <a:endParaRPr sz="3500" b="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066" name="Google Shape;1066;p31"/>
          <p:cNvSpPr txBox="1"/>
          <p:nvPr/>
        </p:nvSpPr>
        <p:spPr>
          <a:xfrm>
            <a:off x="1013670" y="5897461"/>
            <a:ext cx="10721130" cy="58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th-TH" sz="2500" b="0" u="sng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https://youtu.be/SCrkZOx5Q1M</a:t>
            </a:r>
            <a:endParaRPr sz="2500" b="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1067" name="Google Shape;1067;p31" title="Google Earth VR ￢ﾀﾔ Bringing the whole wide world to virtual real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1744974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2"/>
          <p:cNvSpPr/>
          <p:nvPr/>
        </p:nvSpPr>
        <p:spPr>
          <a:xfrm>
            <a:off x="457200" y="483079"/>
            <a:ext cx="11277600" cy="59641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32"/>
          <p:cNvSpPr txBox="1"/>
          <p:nvPr/>
        </p:nvSpPr>
        <p:spPr>
          <a:xfrm>
            <a:off x="735435" y="318539"/>
            <a:ext cx="10721130" cy="1702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ชมวีดิทัศน์ </a:t>
            </a:r>
            <a:b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3500" b="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เรื่อง VR Flight Simulator U.S. Air Force</a:t>
            </a:r>
            <a:endParaRPr sz="3500" b="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074" name="Google Shape;1074;p32"/>
          <p:cNvSpPr txBox="1"/>
          <p:nvPr/>
        </p:nvSpPr>
        <p:spPr>
          <a:xfrm>
            <a:off x="1013670" y="5897461"/>
            <a:ext cx="10721130" cy="58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th-TH" sz="2500" b="0" u="sng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https://youtu.be/18rLyCEsdOQ</a:t>
            </a:r>
            <a:endParaRPr sz="2500" b="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1075" name="Google Shape;1075;p32" title="Best  VR Flight Simulator U.S Air Force 2019 ￰ﾟﾑﾍ | US Army Military ￰ﾟﾑﾍ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1744974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3"/>
          <p:cNvSpPr txBox="1"/>
          <p:nvPr/>
        </p:nvSpPr>
        <p:spPr>
          <a:xfrm>
            <a:off x="1398474" y="2613392"/>
            <a:ext cx="944947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เทคโนโลยีที่ปรากฏในวิดีโอ</a:t>
            </a:r>
            <a:endParaRPr sz="5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ช่วยอำนวยความสะดวกในชีวิตประจำวันได้อย่างไร</a:t>
            </a:r>
            <a:endParaRPr sz="50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081" name="Google Shape;1081;p33"/>
          <p:cNvSpPr txBox="1">
            <a:spLocks noGrp="1"/>
          </p:cNvSpPr>
          <p:nvPr>
            <p:ph type="body" idx="1"/>
          </p:nvPr>
        </p:nvSpPr>
        <p:spPr>
          <a:xfrm>
            <a:off x="310243" y="397005"/>
            <a:ext cx="11625943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th-TH" b="1" dirty="0">
                <a:solidFill>
                  <a:schemeClr val="accen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ชวนคิด</a:t>
            </a:r>
            <a:endParaRPr b="1" dirty="0">
              <a:solidFill>
                <a:schemeClr val="accen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4"/>
          <p:cNvSpPr txBox="1"/>
          <p:nvPr/>
        </p:nvSpPr>
        <p:spPr>
          <a:xfrm>
            <a:off x="3069902" y="4848118"/>
            <a:ext cx="605219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2.4 เทคโนโลยีเสมือนจริง</a:t>
            </a:r>
            <a:endParaRPr dirty="0"/>
          </a:p>
        </p:txBody>
      </p:sp>
      <p:sp>
        <p:nvSpPr>
          <p:cNvPr id="1087" name="Google Shape;1087;p34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34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9" name="Google Shape;1089;p3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397" y="875018"/>
            <a:ext cx="5231205" cy="39734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5"/>
          <p:cNvSpPr/>
          <p:nvPr/>
        </p:nvSpPr>
        <p:spPr>
          <a:xfrm>
            <a:off x="457200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35"/>
          <p:cNvSpPr/>
          <p:nvPr/>
        </p:nvSpPr>
        <p:spPr>
          <a:xfrm>
            <a:off x="10363198" y="410817"/>
            <a:ext cx="8441635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35"/>
          <p:cNvSpPr/>
          <p:nvPr/>
        </p:nvSpPr>
        <p:spPr>
          <a:xfrm>
            <a:off x="10772693" y="526774"/>
            <a:ext cx="652007" cy="638967"/>
          </a:xfrm>
          <a:custGeom>
            <a:avLst/>
            <a:gdLst/>
            <a:ahLst/>
            <a:cxnLst/>
            <a:rect l="l" t="t" r="r" b="b"/>
            <a:pathLst>
              <a:path w="476250" h="466725" extrusionOk="0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35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35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เทคโนโลยีเสมือนจริง</a:t>
            </a:r>
            <a:endParaRPr sz="32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099" name="Google Shape;1099;p35"/>
          <p:cNvSpPr txBox="1"/>
          <p:nvPr/>
        </p:nvSpPr>
        <p:spPr>
          <a:xfrm>
            <a:off x="775252" y="1491401"/>
            <a:ext cx="10641496" cy="175428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คือ การจำลองสภาพแวดล้อมผ่านระบบเทคโนโลยีคอมพิวเตอร์</a:t>
            </a:r>
            <a:endParaRPr dirty="0"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เพื่อให้รับรู้สภาพแวดล้อมนั้น</a:t>
            </a:r>
            <a:endParaRPr sz="40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00" name="Google Shape;1100;p35"/>
          <p:cNvSpPr/>
          <p:nvPr/>
        </p:nvSpPr>
        <p:spPr>
          <a:xfrm>
            <a:off x="775252" y="3305908"/>
            <a:ext cx="4974917" cy="291904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    ความเป็นจริงเสริม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 (Augmented Reality : AR)</a:t>
            </a:r>
            <a:endParaRPr dirty="0"/>
          </a:p>
        </p:txBody>
      </p:sp>
      <p:sp>
        <p:nvSpPr>
          <p:cNvPr id="1101" name="Google Shape;1101;p35"/>
          <p:cNvSpPr/>
          <p:nvPr/>
        </p:nvSpPr>
        <p:spPr>
          <a:xfrm>
            <a:off x="6441831" y="3305908"/>
            <a:ext cx="4974917" cy="291904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ความเป็นจริงเสมือน</a:t>
            </a:r>
            <a:endParaRPr sz="36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(Virtual Reality : VR)</a:t>
            </a:r>
            <a:endParaRPr dirty="0"/>
          </a:p>
        </p:txBody>
      </p:sp>
      <p:pic>
        <p:nvPicPr>
          <p:cNvPr id="1102" name="Google Shape;1102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2174" y="3362311"/>
            <a:ext cx="2274143" cy="1727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03" name="Google Shape;110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7025" y="3243072"/>
            <a:ext cx="3044718" cy="30447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6"/>
          <p:cNvSpPr/>
          <p:nvPr/>
        </p:nvSpPr>
        <p:spPr>
          <a:xfrm>
            <a:off x="457200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9" name="Google Shape;110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5" y="1526128"/>
            <a:ext cx="10266787" cy="466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6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36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เทคโนโลยีเสมือนจริง</a:t>
            </a:r>
            <a:endParaRPr sz="32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12" name="Google Shape;1112;p36"/>
          <p:cNvSpPr txBox="1"/>
          <p:nvPr/>
        </p:nvSpPr>
        <p:spPr>
          <a:xfrm>
            <a:off x="5007582" y="5032286"/>
            <a:ext cx="6989196" cy="175428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ความแตกต่างระหว่างความเป็นจริงเสริม (AR) </a:t>
            </a:r>
            <a:br>
              <a:rPr lang="th-TH" sz="36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36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และความเป็นจริงเสมือน (VR)</a:t>
            </a:r>
            <a:endParaRPr sz="36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7"/>
          <p:cNvSpPr/>
          <p:nvPr/>
        </p:nvSpPr>
        <p:spPr>
          <a:xfrm>
            <a:off x="457200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37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37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2.4.1 หลักการทำงานของความเป็นจริงเสริม</a:t>
            </a:r>
            <a:endParaRPr sz="32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20" name="Google Shape;1120;p37"/>
          <p:cNvSpPr txBox="1"/>
          <p:nvPr/>
        </p:nvSpPr>
        <p:spPr>
          <a:xfrm>
            <a:off x="775252" y="3899480"/>
            <a:ext cx="10641496" cy="2585283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ความเป็นจริงเสริม (AR) คือ การรวมสภาพแวดล้อมจริง</a:t>
            </a:r>
            <a:b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กับวัตถุเสมือนเข้าด้วยกัน โดยการนำสภาพแวดล้อมจริงผ่านกล้องถ่ายรูป</a:t>
            </a:r>
            <a:endParaRPr dirty="0"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ซึ่งจะนำไปแสดงเป็นฉากหลัง และเพิ่มวัตถุเสมือนเข้าไปซ้อนทับฉากหลัง</a:t>
            </a:r>
            <a:endParaRPr dirty="0"/>
          </a:p>
        </p:txBody>
      </p:sp>
      <p:pic>
        <p:nvPicPr>
          <p:cNvPr id="1121" name="Google Shape;112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4873" y="1393916"/>
            <a:ext cx="7122253" cy="2646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8"/>
          <p:cNvSpPr/>
          <p:nvPr/>
        </p:nvSpPr>
        <p:spPr>
          <a:xfrm>
            <a:off x="457200" y="766165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38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38"/>
          <p:cNvSpPr/>
          <p:nvPr/>
        </p:nvSpPr>
        <p:spPr>
          <a:xfrm>
            <a:off x="10363198" y="410817"/>
            <a:ext cx="8441635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38"/>
          <p:cNvSpPr/>
          <p:nvPr/>
        </p:nvSpPr>
        <p:spPr>
          <a:xfrm>
            <a:off x="10772693" y="526774"/>
            <a:ext cx="652007" cy="638967"/>
          </a:xfrm>
          <a:custGeom>
            <a:avLst/>
            <a:gdLst/>
            <a:ahLst/>
            <a:cxnLst/>
            <a:rect l="l" t="t" r="r" b="b"/>
            <a:pathLst>
              <a:path w="476250" h="466725" extrusionOk="0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38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ตัวอย่างของเทคโนโลยีความจริงเสริม (AR)</a:t>
            </a:r>
            <a:endParaRPr sz="32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31" name="Google Shape;1131;p38"/>
          <p:cNvSpPr/>
          <p:nvPr/>
        </p:nvSpPr>
        <p:spPr>
          <a:xfrm>
            <a:off x="1991166" y="3372568"/>
            <a:ext cx="3444342" cy="37212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ด้านการศึกษา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1132" name="Google Shape;1132;p3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4801" y="1564608"/>
            <a:ext cx="2649439" cy="17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38"/>
          <p:cNvSpPr/>
          <p:nvPr/>
        </p:nvSpPr>
        <p:spPr>
          <a:xfrm>
            <a:off x="6918856" y="3372568"/>
            <a:ext cx="3444342" cy="37212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ด้านการท่องเที่ยว/การเดินทาง</a:t>
            </a:r>
            <a:endParaRPr dirty="0"/>
          </a:p>
        </p:txBody>
      </p:sp>
      <p:sp>
        <p:nvSpPr>
          <p:cNvPr id="1134" name="Google Shape;1134;p38"/>
          <p:cNvSpPr/>
          <p:nvPr/>
        </p:nvSpPr>
        <p:spPr>
          <a:xfrm>
            <a:off x="1977350" y="5904908"/>
            <a:ext cx="3444342" cy="37212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ด้านการโฆษณาและการส่งเสริมการขาย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35" name="Google Shape;1135;p38"/>
          <p:cNvSpPr/>
          <p:nvPr/>
        </p:nvSpPr>
        <p:spPr>
          <a:xfrm>
            <a:off x="6918856" y="5905772"/>
            <a:ext cx="3444342" cy="37212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ด้านความบันเทิง/เกม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1136" name="Google Shape;1136;p3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00" y="1578999"/>
            <a:ext cx="3439322" cy="170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3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203" y="4064347"/>
            <a:ext cx="2711648" cy="17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38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930" y="4005933"/>
            <a:ext cx="2948813" cy="180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9"/>
          <p:cNvSpPr/>
          <p:nvPr/>
        </p:nvSpPr>
        <p:spPr>
          <a:xfrm>
            <a:off x="457200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4" name="Google Shape;1144;p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560" y="1536801"/>
            <a:ext cx="6378879" cy="312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p39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39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2.4.2 การใช้งานเทคโนโลยีความเป็นจริงเสมือน</a:t>
            </a:r>
            <a:endParaRPr sz="32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47" name="Google Shape;1147;p39"/>
          <p:cNvSpPr txBox="1"/>
          <p:nvPr/>
        </p:nvSpPr>
        <p:spPr>
          <a:xfrm>
            <a:off x="775252" y="3899480"/>
            <a:ext cx="10641496" cy="2585283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ความเป็นจริงเสมือน (VR) คือ การนำเสนอภาพหรือเนื้อหา</a:t>
            </a:r>
            <a:endParaRPr dirty="0"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ที่สร้างด้วยคอมพิวเตอร์เพื่อจำลองโลกความจริง โดยมีจุดประสงค์</a:t>
            </a:r>
            <a:endParaRPr dirty="0"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ให้ผู้ใช้รู้สึกเสมือนอยู่ในสภาพแวดล้อมจริงผ่านประสาทสัมผัส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"/>
          <p:cNvSpPr/>
          <p:nvPr/>
        </p:nvSpPr>
        <p:spPr>
          <a:xfrm rot="-2094635">
            <a:off x="6757840" y="2012963"/>
            <a:ext cx="4481901" cy="4392262"/>
          </a:xfrm>
          <a:custGeom>
            <a:avLst/>
            <a:gdLst/>
            <a:ahLst/>
            <a:cxnLst/>
            <a:rect l="l" t="t" r="r" b="b"/>
            <a:pathLst>
              <a:path w="476250" h="466725" extrusionOk="0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"/>
          <p:cNvSpPr/>
          <p:nvPr/>
        </p:nvSpPr>
        <p:spPr>
          <a:xfrm>
            <a:off x="4010397" y="5716718"/>
            <a:ext cx="417120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https://playtictactoe.org/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Google Shape;522;p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4973" y="485216"/>
            <a:ext cx="4902054" cy="4861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0"/>
          <p:cNvSpPr/>
          <p:nvPr/>
        </p:nvSpPr>
        <p:spPr>
          <a:xfrm>
            <a:off x="457200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40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40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องค์ประกอบของเทคโนโลยีความเป็นจริงเสมือน (VR)</a:t>
            </a:r>
            <a:endParaRPr dirty="0"/>
          </a:p>
        </p:txBody>
      </p:sp>
      <p:sp>
        <p:nvSpPr>
          <p:cNvPr id="1155" name="Google Shape;1155;p40"/>
          <p:cNvSpPr txBox="1"/>
          <p:nvPr/>
        </p:nvSpPr>
        <p:spPr>
          <a:xfrm>
            <a:off x="828006" y="1356887"/>
            <a:ext cx="5027671" cy="175428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ซอฟต์แวร์</a:t>
            </a:r>
            <a:endParaRPr dirty="0"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ใช้สร้างสภาพแวดล้อมเสมือนจริง</a:t>
            </a:r>
            <a:endParaRPr dirty="0"/>
          </a:p>
        </p:txBody>
      </p:sp>
      <p:sp>
        <p:nvSpPr>
          <p:cNvPr id="1156" name="Google Shape;1156;p40"/>
          <p:cNvSpPr txBox="1"/>
          <p:nvPr/>
        </p:nvSpPr>
        <p:spPr>
          <a:xfrm>
            <a:off x="6455593" y="1287637"/>
            <a:ext cx="5027671" cy="2585283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ฮาร์ดแวร์</a:t>
            </a:r>
            <a:endParaRPr dirty="0"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ใช้โต้ตอบกับโลกเสมือน </a:t>
            </a:r>
            <a:endParaRPr dirty="0"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ผ่านจอแสดงผลแบบติดศีรษะ</a:t>
            </a:r>
            <a:endParaRPr dirty="0"/>
          </a:p>
        </p:txBody>
      </p:sp>
      <p:sp>
        <p:nvSpPr>
          <p:cNvPr id="1157" name="Google Shape;1157;p40"/>
          <p:cNvSpPr/>
          <p:nvPr/>
        </p:nvSpPr>
        <p:spPr>
          <a:xfrm>
            <a:off x="576852" y="1366652"/>
            <a:ext cx="720969" cy="720969"/>
          </a:xfrm>
          <a:prstGeom prst="ellipse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1</a:t>
            </a:r>
            <a:endParaRPr dirty="0"/>
          </a:p>
        </p:txBody>
      </p:sp>
      <p:sp>
        <p:nvSpPr>
          <p:cNvPr id="1158" name="Google Shape;1158;p40"/>
          <p:cNvSpPr/>
          <p:nvPr/>
        </p:nvSpPr>
        <p:spPr>
          <a:xfrm>
            <a:off x="6117216" y="1365543"/>
            <a:ext cx="720969" cy="720969"/>
          </a:xfrm>
          <a:prstGeom prst="ellipse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</a:t>
            </a:r>
            <a:endParaRPr dirty="0"/>
          </a:p>
        </p:txBody>
      </p:sp>
      <p:pic>
        <p:nvPicPr>
          <p:cNvPr id="1159" name="Google Shape;115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185" y="3335318"/>
            <a:ext cx="4319755" cy="324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4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862" y="3235643"/>
            <a:ext cx="5021871" cy="2948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41"/>
          <p:cNvSpPr/>
          <p:nvPr/>
        </p:nvSpPr>
        <p:spPr>
          <a:xfrm>
            <a:off x="457200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41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41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การนำเทคโนโลยีความเป็นจริงเสมือน (VR) ไปใช้</a:t>
            </a:r>
            <a:endParaRPr sz="32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68" name="Google Shape;1168;p41"/>
          <p:cNvSpPr/>
          <p:nvPr/>
        </p:nvSpPr>
        <p:spPr>
          <a:xfrm>
            <a:off x="755716" y="3089762"/>
            <a:ext cx="3444342" cy="60614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ด้านการศึกษา</a:t>
            </a:r>
            <a:endParaRPr sz="25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69" name="Google Shape;1169;p41"/>
          <p:cNvSpPr/>
          <p:nvPr/>
        </p:nvSpPr>
        <p:spPr>
          <a:xfrm>
            <a:off x="4509312" y="3089762"/>
            <a:ext cx="3290805" cy="60614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ด้านความบันเทิง/เกม</a:t>
            </a:r>
            <a:endParaRPr sz="25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70" name="Google Shape;1170;p41"/>
          <p:cNvSpPr/>
          <p:nvPr/>
        </p:nvSpPr>
        <p:spPr>
          <a:xfrm>
            <a:off x="832486" y="5619886"/>
            <a:ext cx="3290801" cy="60614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ด้านการท่องเที่ยว</a:t>
            </a:r>
            <a:endParaRPr sz="25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71" name="Google Shape;1171;p41"/>
          <p:cNvSpPr/>
          <p:nvPr/>
        </p:nvSpPr>
        <p:spPr>
          <a:xfrm>
            <a:off x="4498573" y="5622499"/>
            <a:ext cx="3290801" cy="60614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ด้านการสร้างงานศิลปะ</a:t>
            </a:r>
            <a:endParaRPr sz="25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172" name="Google Shape;1172;p41"/>
          <p:cNvSpPr/>
          <p:nvPr/>
        </p:nvSpPr>
        <p:spPr>
          <a:xfrm>
            <a:off x="8122057" y="4997490"/>
            <a:ext cx="3290801" cy="60614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ด้านการแพทย์</a:t>
            </a:r>
            <a:endParaRPr sz="25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1173" name="Google Shape;1173;p4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86" y="3966371"/>
            <a:ext cx="3290801" cy="156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4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18" y="1482367"/>
            <a:ext cx="3330136" cy="152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4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569" y="1482367"/>
            <a:ext cx="3290802" cy="154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4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599" y="3962429"/>
            <a:ext cx="3290802" cy="155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4254" y="1969742"/>
            <a:ext cx="2726408" cy="279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2"/>
          <p:cNvSpPr txBox="1"/>
          <p:nvPr/>
        </p:nvSpPr>
        <p:spPr>
          <a:xfrm>
            <a:off x="3069902" y="4830533"/>
            <a:ext cx="605219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6.1เท่าไหร่ถึงจะพอ</a:t>
            </a:r>
            <a:endParaRPr dirty="0"/>
          </a:p>
        </p:txBody>
      </p:sp>
      <p:sp>
        <p:nvSpPr>
          <p:cNvPr id="1183" name="Google Shape;1183;p42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42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5" name="Google Shape;1185;p4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397" y="875018"/>
            <a:ext cx="5231205" cy="39734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3"/>
          <p:cNvSpPr/>
          <p:nvPr/>
        </p:nvSpPr>
        <p:spPr>
          <a:xfrm>
            <a:off x="2907995" y="1276606"/>
            <a:ext cx="9133185" cy="48574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43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43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43"/>
          <p:cNvSpPr txBox="1"/>
          <p:nvPr/>
        </p:nvSpPr>
        <p:spPr>
          <a:xfrm>
            <a:off x="2907995" y="504174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th-TH" sz="48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6.1เท่าไหร่ถึงจะพอ</a:t>
            </a:r>
            <a:endParaRPr dirty="0"/>
          </a:p>
        </p:txBody>
      </p:sp>
      <p:sp>
        <p:nvSpPr>
          <p:cNvPr id="1194" name="Google Shape;1194;p4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5" name="Google Shape;1195;p43" descr="A screen shot of a computer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19" y="5581395"/>
            <a:ext cx="3255717" cy="122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4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1700" y="1312275"/>
            <a:ext cx="760382" cy="76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2518" y="1374442"/>
            <a:ext cx="8230970" cy="2932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8" name="Google Shape;1198;p43"/>
          <p:cNvGrpSpPr/>
          <p:nvPr/>
        </p:nvGrpSpPr>
        <p:grpSpPr>
          <a:xfrm>
            <a:off x="314529" y="529668"/>
            <a:ext cx="2302133" cy="1888603"/>
            <a:chOff x="7338914" y="2546752"/>
            <a:chExt cx="4709648" cy="3723835"/>
          </a:xfrm>
        </p:grpSpPr>
        <p:grpSp>
          <p:nvGrpSpPr>
            <p:cNvPr id="1199" name="Google Shape;1199;p43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1200" name="Google Shape;1200;p43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01" name="Google Shape;1201;p43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202" name="Google Shape;1202;p43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3" name="Google Shape;1203;p43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4" name="Google Shape;1204;p43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05" name="Google Shape;1205;p43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6" name="Google Shape;1206;p43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1207" name="Google Shape;1207;p43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3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09" name="Google Shape;1209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75088" y="4273500"/>
            <a:ext cx="3412232" cy="174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4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5873" y="4223877"/>
            <a:ext cx="3338015" cy="183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44"/>
          <p:cNvSpPr txBox="1"/>
          <p:nvPr/>
        </p:nvSpPr>
        <p:spPr>
          <a:xfrm>
            <a:off x="917331" y="4859784"/>
            <a:ext cx="103573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6.2 D.I.Y. Google Cardboard VR</a:t>
            </a:r>
            <a:endParaRPr sz="5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216" name="Google Shape;1216;p44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44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8" name="Google Shape;1218;p4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397" y="875018"/>
            <a:ext cx="5231205" cy="39734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45"/>
          <p:cNvSpPr/>
          <p:nvPr/>
        </p:nvSpPr>
        <p:spPr>
          <a:xfrm>
            <a:off x="2907995" y="1276606"/>
            <a:ext cx="9133185" cy="48574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45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45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45"/>
          <p:cNvSpPr txBox="1"/>
          <p:nvPr/>
        </p:nvSpPr>
        <p:spPr>
          <a:xfrm>
            <a:off x="2907995" y="504174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th-TH" sz="48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กิจกรรมที่ 6.2 D.I.Y. Google Cardboard VR</a:t>
            </a:r>
            <a:endParaRPr dirty="0"/>
          </a:p>
        </p:txBody>
      </p:sp>
      <p:sp>
        <p:nvSpPr>
          <p:cNvPr id="1227" name="Google Shape;1227;p4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45"/>
          <p:cNvSpPr txBox="1"/>
          <p:nvPr/>
        </p:nvSpPr>
        <p:spPr>
          <a:xfrm>
            <a:off x="3078291" y="1423622"/>
            <a:ext cx="8698252" cy="163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ให้นักเรียนประดิษฐ์แว่น IPST VR Cardboard และสำรวจสถานที่</a:t>
            </a:r>
            <a:b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36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ที่ตนเองสนใจผ่านแอปพลิเคชัน Google Street View</a:t>
            </a:r>
            <a:endParaRPr sz="3600" b="1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229" name="Google Shape;1229;p45"/>
          <p:cNvSpPr/>
          <p:nvPr/>
        </p:nvSpPr>
        <p:spPr>
          <a:xfrm>
            <a:off x="3477431" y="2492003"/>
            <a:ext cx="829911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rabun"/>
              <a:buChar char="-"/>
            </a:pPr>
            <a:r>
              <a:rPr lang="th-TH" sz="32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นักเรียนเลือกสำรวจสถานที่ใดบ้าง เพราะอะไร</a:t>
            </a:r>
            <a:endParaRPr sz="320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rabun"/>
              <a:buChar char="-"/>
            </a:pPr>
            <a:r>
              <a:rPr lang="th-TH" sz="32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นักเรียนเห็นอะไรบ้างจากการสำรวจสถานที่ดังกล่าว</a:t>
            </a:r>
            <a:endParaRPr sz="320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rabun"/>
              <a:buChar char="-"/>
            </a:pPr>
            <a:r>
              <a:rPr lang="th-TH" sz="32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นักเรียนสามารถนำเทคโนโลยี VR ช่วยอำนวยความสะดวก</a:t>
            </a:r>
            <a:br>
              <a:rPr lang="th-TH" sz="32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32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ในชีวิตประจำวันได้อย่างไร</a:t>
            </a:r>
            <a:endParaRPr sz="320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grpSp>
        <p:nvGrpSpPr>
          <p:cNvPr id="1230" name="Google Shape;1230;p45"/>
          <p:cNvGrpSpPr/>
          <p:nvPr/>
        </p:nvGrpSpPr>
        <p:grpSpPr>
          <a:xfrm>
            <a:off x="314529" y="529668"/>
            <a:ext cx="2302133" cy="1888603"/>
            <a:chOff x="7338914" y="2546752"/>
            <a:chExt cx="4709648" cy="3723835"/>
          </a:xfrm>
        </p:grpSpPr>
        <p:grpSp>
          <p:nvGrpSpPr>
            <p:cNvPr id="1231" name="Google Shape;1231;p45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1232" name="Google Shape;1232;p45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3" name="Google Shape;1233;p45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234" name="Google Shape;1234;p45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5" name="Google Shape;1235;p45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6" name="Google Shape;1236;p45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37" name="Google Shape;1237;p45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8" name="Google Shape;1238;p45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1239" name="Google Shape;1239;p45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5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41" name="Google Shape;1241;p4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2825" y="4087938"/>
            <a:ext cx="3597290" cy="19187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5"/>
          <p:cNvGrpSpPr/>
          <p:nvPr/>
        </p:nvGrpSpPr>
        <p:grpSpPr>
          <a:xfrm flipH="1">
            <a:off x="8762745" y="345194"/>
            <a:ext cx="2885349" cy="5668968"/>
            <a:chOff x="4348215" y="-3215"/>
            <a:chExt cx="3492933" cy="6862716"/>
          </a:xfrm>
        </p:grpSpPr>
        <p:sp>
          <p:nvSpPr>
            <p:cNvPr id="528" name="Google Shape;528;p5"/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/>
              <a:ahLst/>
              <a:cxnLst/>
              <a:rect l="l" t="t" r="r" b="b"/>
              <a:pathLst>
                <a:path w="227171" h="124301" extrusionOk="0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/>
              <a:ahLst/>
              <a:cxnLst/>
              <a:rect l="l" t="t" r="r" b="b"/>
              <a:pathLst>
                <a:path w="210026" h="128587" extrusionOk="0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/>
              <a:ahLst/>
              <a:cxnLst/>
              <a:rect l="l" t="t" r="r" b="b"/>
              <a:pathLst>
                <a:path w="98583" h="334327" extrusionOk="0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/>
              <a:ahLst/>
              <a:cxnLst/>
              <a:rect l="l" t="t" r="r" b="b"/>
              <a:pathLst>
                <a:path w="55721" h="197167" extrusionOk="0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/>
              <a:ahLst/>
              <a:cxnLst/>
              <a:rect l="l" t="t" r="r" b="b"/>
              <a:pathLst>
                <a:path w="180022" h="115728" extrusionOk="0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/>
              <a:ahLst/>
              <a:cxnLst/>
              <a:rect l="l" t="t" r="r" b="b"/>
              <a:pathLst>
                <a:path w="21431" h="42862" extrusionOk="0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/>
              <a:ahLst/>
              <a:cxnLst/>
              <a:rect l="l" t="t" r="r" b="b"/>
              <a:pathLst>
                <a:path w="300037" h="458628" extrusionOk="0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/>
              <a:ahLst/>
              <a:cxnLst/>
              <a:rect l="l" t="t" r="r" b="b"/>
              <a:pathLst>
                <a:path w="60007" h="287178" extrusionOk="0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/>
              <a:ahLst/>
              <a:cxnLst/>
              <a:rect l="l" t="t" r="r" b="b"/>
              <a:pathLst>
                <a:path w="244316" h="252888" extrusionOk="0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/>
              <a:ahLst/>
              <a:cxnLst/>
              <a:rect l="l" t="t" r="r" b="b"/>
              <a:pathLst>
                <a:path w="265747" h="257175" extrusionOk="0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 extrusionOk="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/>
              <a:ahLst/>
              <a:cxnLst/>
              <a:rect l="l" t="t" r="r" b="b"/>
              <a:pathLst>
                <a:path w="261461" h="295751" extrusionOk="0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/>
              <a:ahLst/>
              <a:cxnLst/>
              <a:rect l="l" t="t" r="r" b="b"/>
              <a:pathLst>
                <a:path w="154305" h="424338" extrusionOk="0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/>
              <a:ahLst/>
              <a:cxnLst/>
              <a:rect l="l" t="t" r="r" b="b"/>
              <a:pathLst>
                <a:path w="124301" h="355758" extrusionOk="0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/>
              <a:ahLst/>
              <a:cxnLst/>
              <a:rect l="l" t="t" r="r" b="b"/>
              <a:pathLst>
                <a:path w="175736" h="587216" extrusionOk="0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/>
              <a:ahLst/>
              <a:cxnLst/>
              <a:rect l="l" t="t" r="r" b="b"/>
              <a:pathLst>
                <a:path w="210026" h="184308" extrusionOk="0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/>
              <a:ahLst/>
              <a:cxnLst/>
              <a:rect l="l" t="t" r="r" b="b"/>
              <a:pathLst>
                <a:path w="295751" h="278606" extrusionOk="0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/>
              <a:ahLst/>
              <a:cxnLst/>
              <a:rect l="l" t="t" r="r" b="b"/>
              <a:pathLst>
                <a:path w="12858" h="17145" extrusionOk="0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/>
              <a:ahLst/>
              <a:cxnLst/>
              <a:rect l="l" t="t" r="r" b="b"/>
              <a:pathLst>
                <a:path w="64293" h="55721" extrusionOk="0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/>
              <a:ahLst/>
              <a:cxnLst/>
              <a:rect l="l" t="t" r="r" b="b"/>
              <a:pathLst>
                <a:path w="12858" h="68580" extrusionOk="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/>
              <a:ahLst/>
              <a:cxnLst/>
              <a:rect l="l" t="t" r="r" b="b"/>
              <a:pathLst>
                <a:path w="38576" h="90011" extrusionOk="0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/>
              <a:ahLst/>
              <a:cxnLst/>
              <a:rect l="l" t="t" r="r" b="b"/>
              <a:pathLst>
                <a:path w="167163" h="514350" extrusionOk="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/>
              <a:ahLst/>
              <a:cxnLst/>
              <a:rect l="l" t="t" r="r" b="b"/>
              <a:pathLst>
                <a:path w="55721" h="38576" extrusionOk="0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/>
              <a:ahLst/>
              <a:cxnLst/>
              <a:rect l="l" t="t" r="r" b="b"/>
              <a:pathLst>
                <a:path w="8572" h="12858" extrusionOk="0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/>
              <a:ahLst/>
              <a:cxnLst/>
              <a:rect l="l" t="t" r="r" b="b"/>
              <a:pathLst>
                <a:path w="145732" h="210026" extrusionOk="0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/>
              <a:ahLst/>
              <a:cxnLst/>
              <a:rect l="l" t="t" r="r" b="b"/>
              <a:pathLst>
                <a:path w="235743" h="394335" extrusionOk="0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/>
              <a:ahLst/>
              <a:cxnLst/>
              <a:rect l="l" t="t" r="r" b="b"/>
              <a:pathLst>
                <a:path w="102870" h="132873" extrusionOk="0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/>
              <a:ahLst/>
              <a:cxnLst/>
              <a:rect l="l" t="t" r="r" b="b"/>
              <a:pathLst>
                <a:path w="90011" h="60007" extrusionOk="0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/>
              <a:ahLst/>
              <a:cxnLst/>
              <a:rect l="l" t="t" r="r" b="b"/>
              <a:pathLst>
                <a:path w="34290" h="81438" extrusionOk="0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/>
              <a:ahLst/>
              <a:cxnLst/>
              <a:rect l="l" t="t" r="r" b="b"/>
              <a:pathLst>
                <a:path w="458628" h="291465" extrusionOk="0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/>
              <a:ahLst/>
              <a:cxnLst/>
              <a:rect l="l" t="t" r="r" b="b"/>
              <a:pathLst>
                <a:path w="132873" h="180022" extrusionOk="0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/>
              <a:ahLst/>
              <a:cxnLst/>
              <a:rect l="l" t="t" r="r" b="b"/>
              <a:pathLst>
                <a:path w="531495" h="261461" extrusionOk="0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/>
              <a:ahLst/>
              <a:cxnLst/>
              <a:rect l="l" t="t" r="r" b="b"/>
              <a:pathLst>
                <a:path w="304323" h="278606" extrusionOk="0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/>
              <a:ahLst/>
              <a:cxnLst/>
              <a:rect l="l" t="t" r="r" b="b"/>
              <a:pathLst>
                <a:path w="8572" h="17145" extrusionOk="0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/>
              <a:ahLst/>
              <a:cxnLst/>
              <a:rect l="l" t="t" r="r" b="b"/>
              <a:pathLst>
                <a:path w="77152" h="77152" extrusionOk="0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/>
              <a:ahLst/>
              <a:cxnLst/>
              <a:rect l="l" t="t" r="r" b="b"/>
              <a:pathLst>
                <a:path w="98583" h="102870" extrusionOk="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/>
              <a:ahLst/>
              <a:cxnLst/>
              <a:rect l="l" t="t" r="r" b="b"/>
              <a:pathLst>
                <a:path w="64293" h="64293" extrusionOk="0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/>
              <a:ahLst/>
              <a:cxnLst/>
              <a:rect l="l" t="t" r="r" b="b"/>
              <a:pathLst>
                <a:path w="85725" h="90011" extrusionOk="0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/>
              <a:ahLst/>
              <a:cxnLst/>
              <a:rect l="l" t="t" r="r" b="b"/>
              <a:pathLst>
                <a:path w="55721" h="55721" extrusionOk="0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/>
              <a:ahLst/>
              <a:cxnLst/>
              <a:rect l="l" t="t" r="r" b="b"/>
              <a:pathLst>
                <a:path w="90011" h="98583" extrusionOk="0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/>
              <a:ahLst/>
              <a:cxnLst/>
              <a:rect l="l" t="t" r="r" b="b"/>
              <a:pathLst>
                <a:path w="85725" h="102870" extrusionOk="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/>
              <a:ahLst/>
              <a:cxnLst/>
              <a:rect l="l" t="t" r="r" b="b"/>
              <a:pathLst>
                <a:path w="34290" h="38576" extrusionOk="0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/>
              <a:ahLst/>
              <a:cxnLst/>
              <a:rect l="l" t="t" r="r" b="b"/>
              <a:pathLst>
                <a:path w="304323" h="780097" extrusionOk="0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/>
              <a:ahLst/>
              <a:cxnLst/>
              <a:rect l="l" t="t" r="r" b="b"/>
              <a:pathLst>
                <a:path w="317182" h="797242" extrusionOk="0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/>
              <a:ahLst/>
              <a:cxnLst/>
              <a:rect l="l" t="t" r="r" b="b"/>
              <a:pathLst>
                <a:path w="188595" h="587216" extrusionOk="0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/>
              <a:ahLst/>
              <a:cxnLst/>
              <a:rect l="l" t="t" r="r" b="b"/>
              <a:pathLst>
                <a:path w="94297" h="98583" extrusionOk="0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/>
              <a:ahLst/>
              <a:cxnLst/>
              <a:rect l="l" t="t" r="r" b="b"/>
              <a:pathLst>
                <a:path w="840105" h="1084421" extrusionOk="0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/>
              <a:ahLst/>
              <a:cxnLst/>
              <a:rect l="l" t="t" r="r" b="b"/>
              <a:pathLst>
                <a:path w="12858" h="12858" extrusionOk="0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/>
              <a:ahLst/>
              <a:cxnLst/>
              <a:rect l="l" t="t" r="r" b="b"/>
              <a:pathLst>
                <a:path w="522922" h="771525" extrusionOk="0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/>
              <a:ahLst/>
              <a:cxnLst/>
              <a:rect l="l" t="t" r="r" b="b"/>
              <a:pathLst>
                <a:path w="600075" h="347186" extrusionOk="0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/>
              <a:ahLst/>
              <a:cxnLst/>
              <a:rect l="l" t="t" r="r" b="b"/>
              <a:pathLst>
                <a:path w="235743" h="278606" extrusionOk="0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/>
              <a:ahLst/>
              <a:cxnLst/>
              <a:rect l="l" t="t" r="r" b="b"/>
              <a:pathLst>
                <a:path w="227171" h="210026" extrusionOk="0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/>
              <a:ahLst/>
              <a:cxnLst/>
              <a:rect l="l" t="t" r="r" b="b"/>
              <a:pathLst>
                <a:path w="51435" h="34290" extrusionOk="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/>
              <a:ahLst/>
              <a:cxnLst/>
              <a:rect l="l" t="t" r="r" b="b"/>
              <a:pathLst>
                <a:path w="270033" h="321468" extrusionOk="0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/>
              <a:ahLst/>
              <a:cxnLst/>
              <a:rect l="l" t="t" r="r" b="b"/>
              <a:pathLst>
                <a:path w="282892" h="304323" extrusionOk="0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/>
              <a:ahLst/>
              <a:cxnLst/>
              <a:rect l="l" t="t" r="r" b="b"/>
              <a:pathLst>
                <a:path w="98583" h="102870" extrusionOk="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/>
              <a:ahLst/>
              <a:cxnLst/>
              <a:rect l="l" t="t" r="r" b="b"/>
              <a:pathLst>
                <a:path w="334327" h="270033" extrusionOk="0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/>
              <a:ahLst/>
              <a:cxnLst/>
              <a:rect l="l" t="t" r="r" b="b"/>
              <a:pathLst>
                <a:path w="227171" h="205740" extrusionOk="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/>
              <a:ahLst/>
              <a:cxnLst/>
              <a:rect l="l" t="t" r="r" b="b"/>
              <a:pathLst>
                <a:path w="205740" h="612933" extrusionOk="0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/>
              <a:ahLst/>
              <a:cxnLst/>
              <a:rect l="l" t="t" r="r" b="b"/>
              <a:pathLst>
                <a:path w="488632" h="677227" extrusionOk="0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/>
              <a:ahLst/>
              <a:cxnLst/>
              <a:rect l="l" t="t" r="r" b="b"/>
              <a:pathLst>
                <a:path w="505777" h="240030" extrusionOk="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/>
              <a:ahLst/>
              <a:cxnLst/>
              <a:rect l="l" t="t" r="r" b="b"/>
              <a:pathLst>
                <a:path w="630078" h="317182" extrusionOk="0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/>
              <a:ahLst/>
              <a:cxnLst/>
              <a:rect l="l" t="t" r="r" b="b"/>
              <a:pathLst>
                <a:path w="111442" h="77152" extrusionOk="0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/>
              <a:ahLst/>
              <a:cxnLst/>
              <a:rect l="l" t="t" r="r" b="b"/>
              <a:pathLst>
                <a:path w="450056" h="201453" extrusionOk="0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/>
              <a:ahLst/>
              <a:cxnLst/>
              <a:rect l="l" t="t" r="r" b="b"/>
              <a:pathLst>
                <a:path w="98583" h="162877" extrusionOk="0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/>
              <a:ahLst/>
              <a:cxnLst/>
              <a:rect l="l" t="t" r="r" b="b"/>
              <a:pathLst>
                <a:path w="514350" h="227171" extrusionOk="0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/>
              <a:ahLst/>
              <a:cxnLst/>
              <a:rect l="l" t="t" r="r" b="b"/>
              <a:pathLst>
                <a:path w="25717" h="38576" extrusionOk="0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/>
              <a:ahLst/>
              <a:cxnLst/>
              <a:rect l="l" t="t" r="r" b="b"/>
              <a:pathLst>
                <a:path w="68580" h="47148" extrusionOk="0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/>
              <a:ahLst/>
              <a:cxnLst/>
              <a:rect l="l" t="t" r="r" b="b"/>
              <a:pathLst>
                <a:path w="630078" h="732948" extrusionOk="0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/>
              <a:ahLst/>
              <a:cxnLst/>
              <a:rect l="l" t="t" r="r" b="b"/>
              <a:pathLst>
                <a:path w="660082" h="1238726" extrusionOk="0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/>
              <a:ahLst/>
              <a:cxnLst/>
              <a:rect l="l" t="t" r="r" b="b"/>
              <a:pathLst>
                <a:path w="548640" h="167163" extrusionOk="0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/>
              <a:ahLst/>
              <a:cxnLst/>
              <a:rect l="l" t="t" r="r" b="b"/>
              <a:pathLst>
                <a:path w="587216" h="754380" extrusionOk="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/>
              <a:ahLst/>
              <a:cxnLst/>
              <a:rect l="l" t="t" r="r" b="b"/>
              <a:pathLst>
                <a:path w="30003" h="30003" extrusionOk="0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/>
              <a:ahLst/>
              <a:cxnLst/>
              <a:rect l="l" t="t" r="r" b="b"/>
              <a:pathLst>
                <a:path w="458628" h="505777" extrusionOk="0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/>
              <a:ahLst/>
              <a:cxnLst/>
              <a:rect l="l" t="t" r="r" b="b"/>
              <a:pathLst>
                <a:path w="21431" h="12858" extrusionOk="0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/>
              <a:ahLst/>
              <a:cxnLst/>
              <a:rect l="l" t="t" r="r" b="b"/>
              <a:pathLst>
                <a:path w="390048" h="222885" extrusionOk="0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/>
              <a:ahLst/>
              <a:cxnLst/>
              <a:rect l="l" t="t" r="r" b="b"/>
              <a:pathLst>
                <a:path w="300037" h="411480" extrusionOk="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/>
              <a:ahLst/>
              <a:cxnLst/>
              <a:rect l="l" t="t" r="r" b="b"/>
              <a:pathLst>
                <a:path w="407193" h="184308" extrusionOk="0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/>
              <a:ahLst/>
              <a:cxnLst/>
              <a:rect l="l" t="t" r="r" b="b"/>
              <a:pathLst>
                <a:path w="437197" h="235743" extrusionOk="0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/>
              <a:ahLst/>
              <a:cxnLst/>
              <a:rect l="l" t="t" r="r" b="b"/>
              <a:pathLst>
                <a:path w="510063" h="381476" extrusionOk="0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/>
              <a:ahLst/>
              <a:cxnLst/>
              <a:rect l="l" t="t" r="r" b="b"/>
              <a:pathLst>
                <a:path w="432911" h="304323" extrusionOk="0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/>
              <a:ahLst/>
              <a:cxnLst/>
              <a:rect l="l" t="t" r="r" b="b"/>
              <a:pathLst>
                <a:path w="737235" h="822960" extrusionOk="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/>
              <a:ahLst/>
              <a:cxnLst/>
              <a:rect l="l" t="t" r="r" b="b"/>
              <a:pathLst>
                <a:path w="501491" h="231457" extrusionOk="0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/>
              <a:ahLst/>
              <a:cxnLst/>
              <a:rect l="l" t="t" r="r" b="b"/>
              <a:pathLst>
                <a:path w="488632" h="287178" extrusionOk="0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/>
              <a:ahLst/>
              <a:cxnLst/>
              <a:rect l="l" t="t" r="r" b="b"/>
              <a:pathLst>
                <a:path w="505777" h="171450" extrusionOk="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/>
              <a:ahLst/>
              <a:cxnLst/>
              <a:rect l="l" t="t" r="r" b="b"/>
              <a:pathLst>
                <a:path w="518636" h="445770" extrusionOk="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/>
              <a:ahLst/>
              <a:cxnLst/>
              <a:rect l="l" t="t" r="r" b="b"/>
              <a:pathLst>
                <a:path w="467201" h="137160" extrusionOk="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/>
              <a:ahLst/>
              <a:cxnLst/>
              <a:rect l="l" t="t" r="r" b="b"/>
              <a:pathLst>
                <a:path w="548640" h="582930" extrusionOk="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/>
              <a:ahLst/>
              <a:cxnLst/>
              <a:rect l="l" t="t" r="r" b="b"/>
              <a:pathLst>
                <a:path w="77152" h="137160" extrusionOk="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/>
              <a:ahLst/>
              <a:cxnLst/>
              <a:rect l="l" t="t" r="r" b="b"/>
              <a:pathLst>
                <a:path w="990123" h="1337310" extrusionOk="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/>
              <a:ahLst/>
              <a:cxnLst/>
              <a:rect l="l" t="t" r="r" b="b"/>
              <a:pathLst>
                <a:path w="42862" h="265747" extrusionOk="0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/>
              <a:ahLst/>
              <a:cxnLst/>
              <a:rect l="l" t="t" r="r" b="b"/>
              <a:pathLst>
                <a:path w="38576" h="55721" extrusionOk="0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/>
              <a:ahLst/>
              <a:cxnLst/>
              <a:rect l="l" t="t" r="r" b="b"/>
              <a:pathLst>
                <a:path w="30003" h="34290" extrusionOk="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/>
              <a:ahLst/>
              <a:cxnLst/>
              <a:rect l="l" t="t" r="r" b="b"/>
              <a:pathLst>
                <a:path w="30003" h="38576" extrusionOk="0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/>
              <a:ahLst/>
              <a:cxnLst/>
              <a:rect l="l" t="t" r="r" b="b"/>
              <a:pathLst>
                <a:path w="8572" h="12858" extrusionOk="0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/>
              <a:ahLst/>
              <a:cxnLst/>
              <a:rect l="l" t="t" r="r" b="b"/>
              <a:pathLst>
                <a:path w="34290" h="38576" extrusionOk="0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/>
              <a:ahLst/>
              <a:cxnLst/>
              <a:rect l="l" t="t" r="r" b="b"/>
              <a:pathLst>
                <a:path w="12858" h="17145" extrusionOk="0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/>
              <a:ahLst/>
              <a:cxnLst/>
              <a:rect l="l" t="t" r="r" b="b"/>
              <a:pathLst>
                <a:path w="34290" h="51435" extrusionOk="0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/>
              <a:ahLst/>
              <a:cxnLst/>
              <a:rect l="l" t="t" r="r" b="b"/>
              <a:pathLst>
                <a:path w="317182" h="120015" extrusionOk="0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/>
              <a:ahLst/>
              <a:cxnLst/>
              <a:rect l="l" t="t" r="r" b="b"/>
              <a:pathLst>
                <a:path w="390048" h="30003" extrusionOk="0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/>
              <a:ahLst/>
              <a:cxnLst/>
              <a:rect l="l" t="t" r="r" b="b"/>
              <a:pathLst>
                <a:path w="625792" h="248602" extrusionOk="0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/>
              <a:ahLst/>
              <a:cxnLst/>
              <a:rect l="l" t="t" r="r" b="b"/>
              <a:pathLst>
                <a:path w="124301" h="124301" extrusionOk="0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/>
              <a:ahLst/>
              <a:cxnLst/>
              <a:rect l="l" t="t" r="r" b="b"/>
              <a:pathLst>
                <a:path w="707231" h="355758" extrusionOk="0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/>
              <a:ahLst/>
              <a:cxnLst/>
              <a:rect l="l" t="t" r="r" b="b"/>
              <a:pathLst>
                <a:path w="12858" h="197167" extrusionOk="0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/>
              <a:ahLst/>
              <a:cxnLst/>
              <a:rect l="l" t="t" r="r" b="b"/>
              <a:pathLst>
                <a:path w="690086" h="295751" extrusionOk="0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/>
              <a:ahLst/>
              <a:cxnLst/>
              <a:rect l="l" t="t" r="r" b="b"/>
              <a:pathLst>
                <a:path w="445770" h="214312" extrusionOk="0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/>
              <a:ahLst/>
              <a:cxnLst/>
              <a:rect l="l" t="t" r="r" b="b"/>
              <a:pathLst>
                <a:path w="192881" h="214312" extrusionOk="0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/>
              <a:ahLst/>
              <a:cxnLst/>
              <a:rect l="l" t="t" r="r" b="b"/>
              <a:pathLst>
                <a:path w="690086" h="304323" extrusionOk="0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/>
              <a:ahLst/>
              <a:cxnLst/>
              <a:rect l="l" t="t" r="r" b="b"/>
              <a:pathLst>
                <a:path w="210026" h="137160" extrusionOk="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/>
              <a:ahLst/>
              <a:cxnLst/>
              <a:rect l="l" t="t" r="r" b="b"/>
              <a:pathLst>
                <a:path w="145732" h="120015" extrusionOk="0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/>
              <a:ahLst/>
              <a:cxnLst/>
              <a:rect l="l" t="t" r="r" b="b"/>
              <a:pathLst>
                <a:path w="98583" h="94297" extrusionOk="0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/>
              <a:ahLst/>
              <a:cxnLst/>
              <a:rect l="l" t="t" r="r" b="b"/>
              <a:pathLst>
                <a:path w="368617" h="188595" extrusionOk="0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/>
              <a:ahLst/>
              <a:cxnLst/>
              <a:rect l="l" t="t" r="r" b="b"/>
              <a:pathLst>
                <a:path w="278606" h="167163" extrusionOk="0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/>
              <a:ahLst/>
              <a:cxnLst/>
              <a:rect l="l" t="t" r="r" b="b"/>
              <a:pathLst>
                <a:path w="282892" h="132873" extrusionOk="0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/>
              <a:ahLst/>
              <a:cxnLst/>
              <a:rect l="l" t="t" r="r" b="b"/>
              <a:pathLst>
                <a:path w="325755" h="175736" extrusionOk="0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/>
              <a:ahLst/>
              <a:cxnLst/>
              <a:rect l="l" t="t" r="r" b="b"/>
              <a:pathLst>
                <a:path w="407193" h="201453" extrusionOk="0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/>
              <a:ahLst/>
              <a:cxnLst/>
              <a:rect l="l" t="t" r="r" b="b"/>
              <a:pathLst>
                <a:path w="21431" h="34290" extrusionOk="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/>
              <a:ahLst/>
              <a:cxnLst/>
              <a:rect l="l" t="t" r="r" b="b"/>
              <a:pathLst>
                <a:path w="8572" h="25717" extrusionOk="0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/>
              <a:ahLst/>
              <a:cxnLst/>
              <a:rect l="l" t="t" r="r" b="b"/>
              <a:pathLst>
                <a:path w="124301" h="402907" extrusionOk="0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/>
              <a:ahLst/>
              <a:cxnLst/>
              <a:rect l="l" t="t" r="r" b="b"/>
              <a:pathLst>
                <a:path w="180022" h="162877" extrusionOk="0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/>
              <a:ahLst/>
              <a:cxnLst/>
              <a:rect l="l" t="t" r="r" b="b"/>
              <a:pathLst>
                <a:path w="248602" h="214312" extrusionOk="0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/>
              <a:ahLst/>
              <a:cxnLst/>
              <a:rect l="l" t="t" r="r" b="b"/>
              <a:pathLst>
                <a:path w="21431" h="21431" extrusionOk="0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/>
              <a:ahLst/>
              <a:cxnLst/>
              <a:rect l="l" t="t" r="r" b="b"/>
              <a:pathLst>
                <a:path w="428625" h="351472" extrusionOk="0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/>
              <a:ahLst/>
              <a:cxnLst/>
              <a:rect l="l" t="t" r="r" b="b"/>
              <a:pathLst>
                <a:path w="42862" h="47148" extrusionOk="0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/>
              <a:ahLst/>
              <a:cxnLst/>
              <a:rect l="l" t="t" r="r" b="b"/>
              <a:pathLst>
                <a:path w="501491" h="1032986" extrusionOk="0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/>
              <a:ahLst/>
              <a:cxnLst/>
              <a:rect l="l" t="t" r="r" b="b"/>
              <a:pathLst>
                <a:path w="85725" h="222885" extrusionOk="0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/>
              <a:ahLst/>
              <a:cxnLst/>
              <a:rect l="l" t="t" r="r" b="b"/>
              <a:pathLst>
                <a:path w="252888" h="715803" extrusionOk="0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/>
              <a:ahLst/>
              <a:cxnLst/>
              <a:rect l="l" t="t" r="r" b="b"/>
              <a:pathLst>
                <a:path w="12858" h="64293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/>
              <a:ahLst/>
              <a:cxnLst/>
              <a:rect l="l" t="t" r="r" b="b"/>
              <a:pathLst>
                <a:path w="4286" h="4286" extrusionOk="0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/>
              <a:ahLst/>
              <a:cxnLst/>
              <a:rect l="l" t="t" r="r" b="b"/>
              <a:pathLst>
                <a:path w="501491" h="1268730" extrusionOk="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/>
              <a:ahLst/>
              <a:cxnLst/>
              <a:rect l="l" t="t" r="r" b="b"/>
              <a:pathLst>
                <a:path w="1504473" h="2546032" extrusionOk="0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/>
              <a:ahLst/>
              <a:cxnLst/>
              <a:rect l="l" t="t" r="r" b="b"/>
              <a:pathLst>
                <a:path w="81438" h="124301" extrusionOk="0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3" name="Google Shape;673;p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2" y="254995"/>
            <a:ext cx="3674379" cy="336604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5"/>
          <p:cNvSpPr/>
          <p:nvPr/>
        </p:nvSpPr>
        <p:spPr>
          <a:xfrm rot="-2094635">
            <a:off x="8315853" y="757475"/>
            <a:ext cx="4481901" cy="4392262"/>
          </a:xfrm>
          <a:custGeom>
            <a:avLst/>
            <a:gdLst/>
            <a:ahLst/>
            <a:cxnLst/>
            <a:rect l="l" t="t" r="r" b="b"/>
            <a:pathLst>
              <a:path w="476250" h="466725" extrusionOk="0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5"/>
          <p:cNvSpPr/>
          <p:nvPr/>
        </p:nvSpPr>
        <p:spPr>
          <a:xfrm>
            <a:off x="1394426" y="1615129"/>
            <a:ext cx="9019682" cy="3464653"/>
          </a:xfrm>
          <a:prstGeom prst="rect">
            <a:avLst/>
          </a:prstGeom>
          <a:solidFill>
            <a:srgbClr val="5F8ACF"/>
          </a:solidFill>
          <a:ln w="12700" cap="flat" cmpd="sng">
            <a:solidFill>
              <a:srgbClr val="5F8A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5"/>
          <p:cNvSpPr txBox="1"/>
          <p:nvPr/>
        </p:nvSpPr>
        <p:spPr>
          <a:xfrm>
            <a:off x="1477741" y="2151727"/>
            <a:ext cx="923651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ในยุคแรก การตัดสินใจของปัญญาประดิษฐ์นั้น</a:t>
            </a:r>
            <a:b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ใช้วิธีการสร้างกฎสำหรับการตัดสินใจ </a:t>
            </a:r>
            <a:b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เช่นเดียวกับการตัดสินใจในการเล่นเกม Tic-Tac-Toe </a:t>
            </a:r>
            <a:b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4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ตามกฎในบัตรคำสั่ง </a:t>
            </a:r>
            <a:endParaRPr sz="40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"/>
          <p:cNvSpPr/>
          <p:nvPr/>
        </p:nvSpPr>
        <p:spPr>
          <a:xfrm>
            <a:off x="3191608" y="489120"/>
            <a:ext cx="5808784" cy="95214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ตัวอย่างกฎ</a:t>
            </a:r>
            <a:endParaRPr dirty="0"/>
          </a:p>
        </p:txBody>
      </p:sp>
      <p:sp>
        <p:nvSpPr>
          <p:cNvPr id="682" name="Google Shape;682;p6"/>
          <p:cNvSpPr txBox="1"/>
          <p:nvPr/>
        </p:nvSpPr>
        <p:spPr>
          <a:xfrm>
            <a:off x="1136707" y="1611020"/>
            <a:ext cx="991858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กฎข้อที่ 1 ถ้ามีอาการไอ หายใจหอบ และติดเชื้อไวรัส แล้ว ปอดอักเสบ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กฎข้อที่ 2 ถ้าอุณหภูมิมากกว่า 37.5°C แล้ว มีไข้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กฎข้อที่ 3 ถ้ามีไข้ และอาการนานกว่า 14 วัน แล้ว ติดเชื้อไวรัส</a:t>
            </a:r>
            <a:endParaRPr dirty="0"/>
          </a:p>
        </p:txBody>
      </p:sp>
      <p:sp>
        <p:nvSpPr>
          <p:cNvPr id="683" name="Google Shape;683;p6"/>
          <p:cNvSpPr txBox="1"/>
          <p:nvPr/>
        </p:nvSpPr>
        <p:spPr>
          <a:xfrm>
            <a:off x="2800985" y="4792063"/>
            <a:ext cx="991858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ถ้า มีอาการไอ หายใจหอบ มานาน 14 วัน </a:t>
            </a:r>
            <a:br>
              <a:rPr lang="th-TH" sz="4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4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และอุณหภูมิร่างกายมากกว่า 37.5 °C </a:t>
            </a:r>
            <a:br>
              <a:rPr lang="th-TH" sz="4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4000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จะสรุปได้อย่างไร?</a:t>
            </a:r>
            <a:endParaRPr sz="4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684" name="Google Shape;684;p6"/>
          <p:cNvSpPr/>
          <p:nvPr/>
        </p:nvSpPr>
        <p:spPr>
          <a:xfrm>
            <a:off x="5804277" y="3694966"/>
            <a:ext cx="3653812" cy="952143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คำถาม</a:t>
            </a:r>
            <a:endParaRPr dirty="0"/>
          </a:p>
        </p:txBody>
      </p:sp>
      <p:pic>
        <p:nvPicPr>
          <p:cNvPr id="685" name="Google Shape;685;p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0875" y="3971914"/>
            <a:ext cx="2520220" cy="230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"/>
          <p:cNvSpPr txBox="1"/>
          <p:nvPr/>
        </p:nvSpPr>
        <p:spPr>
          <a:xfrm>
            <a:off x="3372852" y="4385120"/>
            <a:ext cx="544629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2.1 ปัญญาประดิษฐ์</a:t>
            </a:r>
            <a:endParaRPr sz="5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Artificial Intelligence: AI</a:t>
            </a:r>
            <a:endParaRPr sz="5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grpSp>
        <p:nvGrpSpPr>
          <p:cNvPr id="691" name="Google Shape;691;p7"/>
          <p:cNvGrpSpPr/>
          <p:nvPr/>
        </p:nvGrpSpPr>
        <p:grpSpPr>
          <a:xfrm>
            <a:off x="4142625" y="1286145"/>
            <a:ext cx="3787480" cy="2994693"/>
            <a:chOff x="7338914" y="2546752"/>
            <a:chExt cx="4709648" cy="3723835"/>
          </a:xfrm>
        </p:grpSpPr>
        <p:grpSp>
          <p:nvGrpSpPr>
            <p:cNvPr id="692" name="Google Shape;692;p7"/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693" name="Google Shape;693;p7"/>
              <p:cNvSpPr/>
              <p:nvPr/>
            </p:nvSpPr>
            <p:spPr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4" name="Google Shape;694;p7"/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695" name="Google Shape;695;p7"/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7"/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7"/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rgbClr val="222A35">
                    <a:alpha val="6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98" name="Google Shape;698;p7"/>
              <p:cNvSpPr/>
              <p:nvPr/>
            </p:nvSpPr>
            <p:spPr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 extrusionOk="0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9" name="Google Shape;699;p7"/>
            <p:cNvGrpSpPr/>
            <p:nvPr/>
          </p:nvGrpSpPr>
          <p:grpSpPr>
            <a:xfrm>
              <a:off x="9000632" y="3153358"/>
              <a:ext cx="1385289" cy="1278541"/>
              <a:chOff x="7417766" y="2396187"/>
              <a:chExt cx="1787469" cy="1649730"/>
            </a:xfrm>
          </p:grpSpPr>
          <p:sp>
            <p:nvSpPr>
              <p:cNvPr id="700" name="Google Shape;700;p7"/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/>
                <a:ahLst/>
                <a:cxnLst/>
                <a:rect l="l" t="t" r="r" b="b"/>
                <a:pathLst>
                  <a:path w="885825" h="1647825" extrusionOk="0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2" name="Google Shape;702;p7"/>
          <p:cNvSpPr/>
          <p:nvPr/>
        </p:nvSpPr>
        <p:spPr>
          <a:xfrm>
            <a:off x="0" y="314204"/>
            <a:ext cx="12192000" cy="7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7"/>
          <p:cNvSpPr/>
          <p:nvPr/>
        </p:nvSpPr>
        <p:spPr>
          <a:xfrm>
            <a:off x="0" y="6210194"/>
            <a:ext cx="12192000" cy="43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8426" y="-232954"/>
            <a:ext cx="10033574" cy="7090954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8"/>
          <p:cNvSpPr/>
          <p:nvPr/>
        </p:nvSpPr>
        <p:spPr>
          <a:xfrm>
            <a:off x="184913" y="2292341"/>
            <a:ext cx="4283570" cy="1298377"/>
          </a:xfrm>
          <a:prstGeom prst="roundRect">
            <a:avLst>
              <a:gd name="adj" fmla="val 50000"/>
            </a:avLst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ความเป็นมาของ AI</a:t>
            </a:r>
            <a:endParaRPr sz="5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9"/>
          <p:cNvSpPr/>
          <p:nvPr/>
        </p:nvSpPr>
        <p:spPr>
          <a:xfrm>
            <a:off x="457200" y="781877"/>
            <a:ext cx="11277600" cy="56653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-477080" y="410817"/>
            <a:ext cx="10641497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10363198" y="410817"/>
            <a:ext cx="8441635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10772693" y="526774"/>
            <a:ext cx="652007" cy="638967"/>
          </a:xfrm>
          <a:custGeom>
            <a:avLst/>
            <a:gdLst/>
            <a:ahLst/>
            <a:cxnLst/>
            <a:rect l="l" t="t" r="r" b="b"/>
            <a:pathLst>
              <a:path w="476250" h="466725" extrusionOk="0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9"/>
          <p:cNvSpPr txBox="1"/>
          <p:nvPr/>
        </p:nvSpPr>
        <p:spPr>
          <a:xfrm>
            <a:off x="457200" y="580966"/>
            <a:ext cx="9243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2.1.1 แนวคิดด้านปัญญาประดิษฐ์ </a:t>
            </a:r>
            <a:endParaRPr sz="32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4214191" y="2336076"/>
            <a:ext cx="3472070" cy="3306732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4416951" y="1391092"/>
            <a:ext cx="3140765" cy="6588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1. การรับรู้ (perception)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7768424" y="3318743"/>
            <a:ext cx="3514477" cy="76379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 การแทนความรู้และการให้เหตุผล (representation and reasoning)</a:t>
            </a:r>
            <a:endParaRPr dirty="0"/>
          </a:p>
        </p:txBody>
      </p:sp>
      <p:sp>
        <p:nvSpPr>
          <p:cNvPr id="722" name="Google Shape;722;p9"/>
          <p:cNvSpPr/>
          <p:nvPr/>
        </p:nvSpPr>
        <p:spPr>
          <a:xfrm>
            <a:off x="7398025" y="5120004"/>
            <a:ext cx="3140765" cy="77704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3. การเรียนรู้ (learning) 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1336317" y="5120003"/>
            <a:ext cx="3140765" cy="77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4.       การปฏิสัมพันธ์อย่างเป็นธรรมชาติ (natural interaction) 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991263" y="3318743"/>
            <a:ext cx="3140765" cy="7770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56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rabun"/>
              <a:buAutoNum type="arabicPeriod" startAt="5"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ผลกระทบทางสังคม </a:t>
            </a:r>
            <a:endParaRPr dirty="0"/>
          </a:p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(Social Impact)</a:t>
            </a:r>
            <a:endParaRPr sz="2000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4923843" y="3498522"/>
            <a:ext cx="20906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แนวคิดสำคัญ</a:t>
            </a:r>
            <a:endParaRPr sz="2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5 ประการ</a:t>
            </a:r>
            <a:endParaRPr sz="2400" b="1" dirty="0">
              <a:solidFill>
                <a:schemeClr val="lt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lt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สำหรับปัญญาประดิษฐ์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9"/>
          <p:cNvSpPr/>
          <p:nvPr/>
        </p:nvSpPr>
        <p:spPr>
          <a:xfrm>
            <a:off x="5367793" y="1950263"/>
            <a:ext cx="1129750" cy="112975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9"/>
          <p:cNvSpPr/>
          <p:nvPr/>
        </p:nvSpPr>
        <p:spPr>
          <a:xfrm>
            <a:off x="6997810" y="3116454"/>
            <a:ext cx="1129750" cy="112975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9"/>
          <p:cNvSpPr/>
          <p:nvPr/>
        </p:nvSpPr>
        <p:spPr>
          <a:xfrm>
            <a:off x="4294366" y="4985010"/>
            <a:ext cx="1129750" cy="112975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9"/>
          <p:cNvSpPr/>
          <p:nvPr/>
        </p:nvSpPr>
        <p:spPr>
          <a:xfrm>
            <a:off x="6427966" y="4985010"/>
            <a:ext cx="1129750" cy="112975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9"/>
          <p:cNvSpPr/>
          <p:nvPr/>
        </p:nvSpPr>
        <p:spPr>
          <a:xfrm>
            <a:off x="3804037" y="3116454"/>
            <a:ext cx="1129750" cy="112975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1209</Words>
  <Application>Microsoft Office PowerPoint</Application>
  <PresentationFormat>Widescreen</PresentationFormat>
  <Paragraphs>168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Sarabun</vt:lpstr>
      <vt:lpstr>Calibri</vt:lpstr>
      <vt:lpstr>TH SarabunPSK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Sivakorn Malakul</dc:creator>
  <cp:lastModifiedBy>SCHOOL</cp:lastModifiedBy>
  <cp:revision>2</cp:revision>
  <dcterms:created xsi:type="dcterms:W3CDTF">2019-10-28T08:01:31Z</dcterms:created>
  <dcterms:modified xsi:type="dcterms:W3CDTF">2022-12-13T03:46:20Z</dcterms:modified>
</cp:coreProperties>
</file>