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3" r:id="rId6"/>
    <p:sldId id="260" r:id="rId7"/>
    <p:sldId id="264" r:id="rId8"/>
    <p:sldId id="270" r:id="rId9"/>
    <p:sldId id="271" r:id="rId10"/>
    <p:sldId id="289" r:id="rId11"/>
    <p:sldId id="282" r:id="rId12"/>
    <p:sldId id="287" r:id="rId13"/>
    <p:sldId id="290" r:id="rId14"/>
    <p:sldId id="288" r:id="rId15"/>
    <p:sldId id="291" r:id="rId16"/>
    <p:sldId id="293" r:id="rId17"/>
    <p:sldId id="292" r:id="rId18"/>
    <p:sldId id="294" r:id="rId19"/>
    <p:sldId id="295" r:id="rId20"/>
    <p:sldId id="296" r:id="rId21"/>
    <p:sldId id="297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ลักษณะ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15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125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097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430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89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9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64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957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487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796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B25EE-3EE4-4CE3-BDF7-63B3FAF2ED75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81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-36157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7375077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764704"/>
            <a:ext cx="6804603" cy="30469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รายวิชา วิทยาศาสตร์  </a:t>
            </a:r>
          </a:p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รหัสวิชา ว21101  </a:t>
            </a:r>
          </a:p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ชั้น</a:t>
            </a:r>
            <a:r>
              <a:rPr lang="th-TH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มัธยมศึกษาปีที่ </a:t>
            </a:r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 </a:t>
            </a:r>
          </a:p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หน่วยที่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  </a:t>
            </a:r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เรื่อง  สารบริสุทธิ์</a:t>
            </a:r>
            <a:endParaRPr lang="th-TH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ชุดอุปกรณ์การแยกน้ำด้วยไฟฟ้า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2" y="1556792"/>
            <a:ext cx="750364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038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79512" y="70907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h-TH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620688"/>
            <a:ext cx="3204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/>
              <a:t>ผลการทดลอง</a:t>
            </a:r>
            <a:endParaRPr lang="th-TH" sz="4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0" y="1268760"/>
            <a:ext cx="756604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คำบรรยายภาพแบบวงรี 5"/>
          <p:cNvSpPr/>
          <p:nvPr/>
        </p:nvSpPr>
        <p:spPr>
          <a:xfrm>
            <a:off x="7380312" y="2204864"/>
            <a:ext cx="1440160" cy="576064"/>
          </a:xfrm>
          <a:prstGeom prst="wedgeEllipseCallout">
            <a:avLst>
              <a:gd name="adj1" fmla="val -24681"/>
              <a:gd name="adj2" fmla="val 1298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O2</a:t>
            </a:r>
            <a:endParaRPr lang="th-TH" dirty="0"/>
          </a:p>
        </p:txBody>
      </p:sp>
      <p:sp>
        <p:nvSpPr>
          <p:cNvPr id="10" name="คำบรรยายภาพแบบวงรี 9"/>
          <p:cNvSpPr/>
          <p:nvPr/>
        </p:nvSpPr>
        <p:spPr>
          <a:xfrm>
            <a:off x="7289753" y="3551490"/>
            <a:ext cx="1440160" cy="576064"/>
          </a:xfrm>
          <a:prstGeom prst="wedgeEllipseCallout">
            <a:avLst>
              <a:gd name="adj1" fmla="val -24681"/>
              <a:gd name="adj2" fmla="val 1298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87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468560" y="-243408"/>
            <a:ext cx="10369152" cy="79208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h-TH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h-TH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1268760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</a:t>
            </a:r>
            <a:r>
              <a:rPr lang="th-TH" b="1" dirty="0" smtClean="0"/>
              <a:t>เมื่อ</a:t>
            </a:r>
            <a:r>
              <a:rPr lang="th-TH" b="1" dirty="0"/>
              <a:t>ต่อสายไฟจากแบตเตอรี่เข้ากับเครื่องแยก</a:t>
            </a:r>
            <a:r>
              <a:rPr lang="th-TH" b="1" dirty="0" smtClean="0"/>
              <a:t>น้ำ</a:t>
            </a:r>
            <a:r>
              <a:rPr lang="th-TH" b="1" dirty="0"/>
              <a:t>ไฟฟ้าให้ครบวงจร ในหลอดแก้วจากขั้วบวกและขั้วลบ</a:t>
            </a:r>
            <a:r>
              <a:rPr lang="th-TH" b="1" dirty="0" smtClean="0"/>
              <a:t>มีการ</a:t>
            </a:r>
            <a:r>
              <a:rPr lang="th-TH" b="1" dirty="0"/>
              <a:t>เปลี่ยนแปลงเหมือนหรือต่างกัน</a:t>
            </a:r>
            <a:r>
              <a:rPr lang="th-TH" b="1" dirty="0" smtClean="0"/>
              <a:t>อย่างไร</a:t>
            </a:r>
          </a:p>
          <a:p>
            <a:r>
              <a:rPr lang="en-US" b="1" dirty="0" smtClean="0"/>
              <a:t>2. </a:t>
            </a:r>
            <a:r>
              <a:rPr lang="th-TH" b="1" dirty="0"/>
              <a:t>เมื่อเปรียบเทียบปริมาณสารที่เกิดขึ้นในหลอดจากขั้วบวกและขั้วลบ มีอัตราส่วนประมาณ</a:t>
            </a:r>
            <a:r>
              <a:rPr lang="th-TH" b="1" dirty="0" smtClean="0"/>
              <a:t>เท่าใด</a:t>
            </a:r>
            <a:endParaRPr lang="en-US" b="1" dirty="0" smtClean="0"/>
          </a:p>
          <a:p>
            <a:r>
              <a:rPr lang="en-US" b="1" dirty="0" smtClean="0"/>
              <a:t>3.</a:t>
            </a:r>
            <a:r>
              <a:rPr lang="th-TH" b="1" dirty="0"/>
              <a:t> เมื่อทดสอบสารในหลอดจากขั้วบวกและขั้วลบโดยใช้ธูปที่ลุกเป็นเปลวไฟ และธูปที่เป็นถ่านแดง สังเกตเห็น</a:t>
            </a:r>
          </a:p>
          <a:p>
            <a:r>
              <a:rPr lang="th-TH" b="1" dirty="0"/>
              <a:t>การเปลี่ยนแปลงแตกต่างกันหรือไม่ </a:t>
            </a:r>
            <a:r>
              <a:rPr lang="th-TH" b="1" dirty="0" smtClean="0"/>
              <a:t>อย่างไร</a:t>
            </a:r>
            <a:endParaRPr lang="en-US" b="1" dirty="0" smtClean="0"/>
          </a:p>
          <a:p>
            <a:r>
              <a:rPr lang="en-US" b="1" dirty="0" smtClean="0"/>
              <a:t>4. </a:t>
            </a:r>
            <a:r>
              <a:rPr lang="th-TH" b="1" dirty="0"/>
              <a:t>สารในหลอดจากขั้วบวกและขั้วลบเป็นสารชนิดเดียวกันหรือไม่ ทราบได้อย่างไร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24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468560" y="-243408"/>
            <a:ext cx="10369152" cy="79208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h-TH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h-TH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1268760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</a:t>
            </a:r>
            <a:r>
              <a:rPr lang="th-TH" b="1" dirty="0" smtClean="0"/>
              <a:t>เมื่อ</a:t>
            </a:r>
            <a:r>
              <a:rPr lang="th-TH" b="1" dirty="0"/>
              <a:t>ต่อสายไฟจากแบตเตอรี่เข้ากับเครื่องแยก</a:t>
            </a:r>
            <a:r>
              <a:rPr lang="th-TH" b="1" dirty="0" smtClean="0"/>
              <a:t>น้ำ</a:t>
            </a:r>
            <a:r>
              <a:rPr lang="th-TH" b="1" dirty="0"/>
              <a:t>ไฟฟ้าให้ครบวงจร ในหลอดแก้วจากขั้วบวกและขั้วลบ</a:t>
            </a:r>
            <a:r>
              <a:rPr lang="th-TH" b="1" dirty="0" smtClean="0"/>
              <a:t>มีการ</a:t>
            </a:r>
            <a:r>
              <a:rPr lang="th-TH" b="1" dirty="0"/>
              <a:t>เปลี่ยนแปลงเหมือนหรือต่างกัน</a:t>
            </a:r>
            <a:r>
              <a:rPr lang="th-TH" b="1" dirty="0" smtClean="0"/>
              <a:t>อย่างไร</a:t>
            </a:r>
          </a:p>
          <a:p>
            <a:r>
              <a:rPr lang="en-US" b="1" dirty="0" smtClean="0"/>
              <a:t>2. </a:t>
            </a:r>
            <a:r>
              <a:rPr lang="th-TH" b="1" dirty="0"/>
              <a:t>เมื่อเปรียบเทียบปริมาณสารที่เกิดขึ้นในหลอดจากขั้วบวกและขั้วลบ มีอัตราส่วนประมาณ</a:t>
            </a:r>
            <a:r>
              <a:rPr lang="th-TH" b="1" dirty="0" smtClean="0"/>
              <a:t>เท่าใด</a:t>
            </a:r>
            <a:endParaRPr lang="en-US" b="1" dirty="0" smtClean="0"/>
          </a:p>
          <a:p>
            <a:r>
              <a:rPr lang="en-US" b="1" dirty="0" smtClean="0"/>
              <a:t>3.</a:t>
            </a:r>
            <a:r>
              <a:rPr lang="th-TH" b="1" dirty="0"/>
              <a:t> เมื่อทดสอบสารในหลอดจากขั้วบวกและขั้วลบโดยใช้ธูปที่ลุกเป็นเปลวไฟ และธูปที่เป็นถ่านแดง สังเกตเห็น</a:t>
            </a:r>
          </a:p>
          <a:p>
            <a:r>
              <a:rPr lang="th-TH" b="1" dirty="0"/>
              <a:t>การเปลี่ยนแปลงแตกต่างกันหรือไม่ </a:t>
            </a:r>
            <a:r>
              <a:rPr lang="th-TH" b="1" dirty="0" smtClean="0"/>
              <a:t>อย่างไร</a:t>
            </a:r>
            <a:endParaRPr lang="en-US" b="1" dirty="0" smtClean="0"/>
          </a:p>
          <a:p>
            <a:r>
              <a:rPr lang="en-US" b="1" dirty="0" smtClean="0"/>
              <a:t>4. </a:t>
            </a:r>
            <a:r>
              <a:rPr lang="th-TH" b="1" dirty="0"/>
              <a:t>สารในหลอดจากขั้วบวกและขั้วลบเป็นสารชนิดเดียวกันหรือไม่ ทราบได้อย่างไร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859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79512" y="70907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h-TH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44116" y="764704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/>
              <a:t>สารบริสุทธิ์เมื่อได้รับพลังงานอาจแยกสลาย</a:t>
            </a:r>
          </a:p>
          <a:p>
            <a:r>
              <a:rPr lang="th-TH" sz="3600" b="1" dirty="0"/>
              <a:t>ให้องค์ประกอบย่อยมากกว่า 1 ชนิด เช่น </a:t>
            </a:r>
            <a:r>
              <a:rPr lang="th-TH" sz="3600" b="1" dirty="0" smtClean="0"/>
              <a:t>น้ำ</a:t>
            </a:r>
            <a:r>
              <a:rPr lang="th-TH" sz="3600" b="1" dirty="0"/>
              <a:t>มีองค์ประกอบย่อย 2 ชนิดคือออกซิเจนและไฮโดรเจนรวมตัวกัน สารบริสุทธิ์</a:t>
            </a:r>
          </a:p>
          <a:p>
            <a:r>
              <a:rPr lang="th-TH" sz="3600" b="1" dirty="0"/>
              <a:t>ที่มีองค์ประกอบย่อยมากกว่า 1 ชนิดเรียกว่า สารประกอบ (</a:t>
            </a:r>
            <a:r>
              <a:rPr lang="en-US" sz="3600" b="1" dirty="0"/>
              <a:t>compound) </a:t>
            </a:r>
            <a:endParaRPr lang="th-TH" sz="3600" b="1" dirty="0" smtClean="0"/>
          </a:p>
          <a:p>
            <a:r>
              <a:rPr lang="th-TH" sz="3600" b="1" dirty="0" smtClean="0"/>
              <a:t>ส่วน</a:t>
            </a:r>
            <a:r>
              <a:rPr lang="th-TH" sz="3600" b="1" dirty="0"/>
              <a:t>สารบริสุทธิ์ที่มีองค์ประกอบย่อย</a:t>
            </a:r>
          </a:p>
          <a:p>
            <a:r>
              <a:rPr lang="th-TH" sz="3600" b="1" dirty="0"/>
              <a:t>เพียงชนิดเดียว เรียกว่า ธาตุ (</a:t>
            </a:r>
            <a:r>
              <a:rPr lang="en-US" sz="3600" b="1" dirty="0"/>
              <a:t>element)</a:t>
            </a:r>
            <a:endParaRPr lang="th-TH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412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5050904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สารบริสุทธิ์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196899" y="2636912"/>
            <a:ext cx="2592288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สารประกอบ </a:t>
            </a:r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5368668" y="2708920"/>
            <a:ext cx="3384376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ธาตุ</a:t>
            </a:r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</p:txBody>
      </p:sp>
      <p:cxnSp>
        <p:nvCxnSpPr>
          <p:cNvPr id="10" name="ตัวเชื่อมต่อตรง 9"/>
          <p:cNvCxnSpPr>
            <a:stCxn id="2" idx="2"/>
          </p:cNvCxnSpPr>
          <p:nvPr/>
        </p:nvCxnSpPr>
        <p:spPr>
          <a:xfrm flipH="1">
            <a:off x="4355976" y="1691680"/>
            <a:ext cx="5172" cy="5851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2267744" y="2276872"/>
            <a:ext cx="43924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2267744" y="227687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6660232" y="2295453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3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31335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5515"/>
            <a:ext cx="15906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12" y="1203615"/>
            <a:ext cx="16002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ลูกศรขวาท้ายขีด 2"/>
          <p:cNvSpPr/>
          <p:nvPr/>
        </p:nvSpPr>
        <p:spPr>
          <a:xfrm>
            <a:off x="5508104" y="1700808"/>
            <a:ext cx="1008112" cy="6480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6639392" y="1470846"/>
            <a:ext cx="1368152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6600" dirty="0" smtClean="0">
                <a:solidFill>
                  <a:srgbClr val="FF0000"/>
                </a:solidFill>
              </a:rPr>
              <a:t>ธาตุ</a:t>
            </a:r>
            <a:endParaRPr lang="th-TH" sz="6600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58" y="3140968"/>
            <a:ext cx="15811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84" y="3132742"/>
            <a:ext cx="15525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ลูกศรขวาท้ายขีด 10"/>
          <p:cNvSpPr/>
          <p:nvPr/>
        </p:nvSpPr>
        <p:spPr>
          <a:xfrm>
            <a:off x="5451973" y="3645024"/>
            <a:ext cx="1008112" cy="6480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6639392" y="3740238"/>
            <a:ext cx="17490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0000"/>
                </a:solidFill>
              </a:rPr>
              <a:t>สารประกอบ</a:t>
            </a:r>
            <a:endParaRPr lang="th-TH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786357" cy="355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แบบเมฆ 4"/>
          <p:cNvSpPr/>
          <p:nvPr/>
        </p:nvSpPr>
        <p:spPr>
          <a:xfrm>
            <a:off x="4160786" y="260648"/>
            <a:ext cx="4680520" cy="3075958"/>
          </a:xfrm>
          <a:prstGeom prst="cloudCallout">
            <a:avLst>
              <a:gd name="adj1" fmla="val -52209"/>
              <a:gd name="adj2" fmla="val 481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อะตอม </a:t>
            </a:r>
            <a:r>
              <a:rPr lang="th-TH" dirty="0"/>
              <a:t>(</a:t>
            </a:r>
            <a:r>
              <a:rPr lang="en-US" dirty="0" smtClean="0"/>
              <a:t>Atom)</a:t>
            </a:r>
            <a:r>
              <a:rPr lang="th-TH" dirty="0"/>
              <a:t> เป็น องค์ประกอบของธาตุและสารประกอบ อะตอมคืออนุภาคที่เล็กที่สุดของธาตุ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96646"/>
            <a:ext cx="3096344" cy="283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629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7768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32" y="3717032"/>
            <a:ext cx="7881339" cy="215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21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31335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3" name="ลูกศรขวาท้ายขีด 2"/>
          <p:cNvSpPr/>
          <p:nvPr/>
        </p:nvSpPr>
        <p:spPr>
          <a:xfrm>
            <a:off x="1271108" y="1052736"/>
            <a:ext cx="1008112" cy="6480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699792" y="1052736"/>
            <a:ext cx="2448272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6600" dirty="0" smtClean="0">
                <a:solidFill>
                  <a:srgbClr val="FF0000"/>
                </a:solidFill>
              </a:rPr>
              <a:t>สูตรเคมี</a:t>
            </a:r>
            <a:endParaRPr lang="th-TH" sz="66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336704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2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6208" y="548679"/>
            <a:ext cx="8229600" cy="324036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6000" b="1" dirty="0" smtClean="0"/>
              <a:t/>
            </a:r>
            <a:br>
              <a:rPr lang="th-TH" sz="6000" b="1" dirty="0" smtClean="0"/>
            </a:br>
            <a:r>
              <a:rPr lang="th-TH" sz="6000" b="1" dirty="0" smtClean="0"/>
              <a:t>บทที่</a:t>
            </a:r>
            <a:r>
              <a:rPr lang="en-US" sz="6000" b="1" dirty="0" smtClean="0"/>
              <a:t>2 </a:t>
            </a:r>
            <a:r>
              <a:rPr lang="th-TH" sz="6000" b="1" dirty="0" smtClean="0"/>
              <a:t/>
            </a:r>
            <a:br>
              <a:rPr lang="th-TH" sz="6000" b="1" dirty="0" smtClean="0"/>
            </a:br>
            <a:r>
              <a:rPr lang="th-TH" sz="6000" b="1" dirty="0" smtClean="0"/>
              <a:t>การจำแนกและองค์ประกอบ</a:t>
            </a:r>
            <a:br>
              <a:rPr lang="th-TH" sz="6000" b="1" dirty="0" smtClean="0"/>
            </a:br>
            <a:r>
              <a:rPr lang="th-TH" sz="6000" b="1" dirty="0" smtClean="0"/>
              <a:t>สารบริสุทธิ์</a:t>
            </a:r>
            <a:br>
              <a:rPr lang="th-TH" sz="6000" b="1" dirty="0" smtClean="0"/>
            </a:br>
            <a:endParaRPr lang="th-TH" sz="60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3714030"/>
            <a:ext cx="8856984" cy="270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618446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0885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สารปะกอบและธาตุ  หน้า </a:t>
            </a:r>
            <a:r>
              <a:rPr lang="en-US" dirty="0" smtClean="0"/>
              <a:t>46</a:t>
            </a:r>
            <a:br>
              <a:rPr lang="en-US" dirty="0" smtClean="0"/>
            </a:br>
            <a:r>
              <a:rPr lang="th-TH" dirty="0" smtClean="0"/>
              <a:t>ตาราง</a:t>
            </a:r>
            <a:endParaRPr lang="th-TH" dirty="0"/>
          </a:p>
        </p:txBody>
      </p:sp>
      <p:pic>
        <p:nvPicPr>
          <p:cNvPr id="7170" name="Picture 2" descr="https://1.bp.blogspot.com/-wYw3Gcb_GAI/W-EakJQepkI/AAAAAAAAAqw/RKsmK_m5ez8s1c9ZMczX0LV00MSVYWoNgCLcBGAs/s1600/%25E0%25B8%25AA%25E0%25B8%25B1%25E0%25B8%258D%25E0%25B8%25A5%25E0%25B8%25B1%25E0%25B8%2581%25E0%25B8%25A9%25E0%25B8%2593%25E0%25B9%258C%25E0%25B8%2598%25E0%25B8%25B2%25E0%25B8%2595%25E0%25B8%25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529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35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ตารางธาตุ  </a:t>
            </a:r>
            <a:r>
              <a:rPr lang="th-TH" b="1" dirty="0" smtClean="0"/>
              <a:t>118  ธาตุ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1200"/>
            <a:ext cx="8280920" cy="529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คำบรรยายภาพแบบวงรี 2"/>
          <p:cNvSpPr/>
          <p:nvPr/>
        </p:nvSpPr>
        <p:spPr>
          <a:xfrm>
            <a:off x="2195736" y="1916832"/>
            <a:ext cx="2592288" cy="936104"/>
          </a:xfrm>
          <a:prstGeom prst="wedgeEllipseCallout">
            <a:avLst>
              <a:gd name="adj1" fmla="val 112780"/>
              <a:gd name="adj2" fmla="val 166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กึ่งโลหะ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097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20636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047378"/>
            <a:ext cx="1550259" cy="23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เมฆ 1"/>
          <p:cNvSpPr/>
          <p:nvPr/>
        </p:nvSpPr>
        <p:spPr>
          <a:xfrm>
            <a:off x="314470" y="260648"/>
            <a:ext cx="5554069" cy="1440160"/>
          </a:xfrm>
          <a:prstGeom prst="cloudCallout">
            <a:avLst>
              <a:gd name="adj1" fmla="val 57493"/>
              <a:gd name="adj2" fmla="val 596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 dirty="0" smtClean="0"/>
          </a:p>
          <a:p>
            <a:pPr algn="ctr"/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เนื้อหาที่เราจะเรียนในบทนี้</a:t>
            </a:r>
            <a:endParaRPr lang="th-TH" b="1" dirty="0">
              <a:latin typeface="05_ZZ Death Note 1.0" pitchFamily="2" charset="0"/>
              <a:cs typeface="05_ZZ Death Note 1.0" pitchFamily="2" charset="0"/>
            </a:endParaRPr>
          </a:p>
          <a:p>
            <a:pPr algn="ctr"/>
            <a:endParaRPr lang="th-TH" dirty="0"/>
          </a:p>
        </p:txBody>
      </p:sp>
      <p:sp>
        <p:nvSpPr>
          <p:cNvPr id="9" name="คำบรรยายภาพแบบเมฆ 8"/>
          <p:cNvSpPr/>
          <p:nvPr/>
        </p:nvSpPr>
        <p:spPr>
          <a:xfrm>
            <a:off x="1178171" y="2132856"/>
            <a:ext cx="5554069" cy="2376264"/>
          </a:xfrm>
          <a:prstGeom prst="cloudCallout">
            <a:avLst>
              <a:gd name="adj1" fmla="val 55996"/>
              <a:gd name="adj2" fmla="val -317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 dirty="0" smtClean="0"/>
          </a:p>
          <a:p>
            <a:pPr marL="514350" indent="-514350" algn="ctr">
              <a:buAutoNum type="arabicPeriod"/>
            </a:pPr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การจำแนกสารบริสุทธิ์</a:t>
            </a:r>
          </a:p>
          <a:p>
            <a:pPr marL="514350" indent="-514350" algn="ctr">
              <a:buAutoNum type="arabicPeriod"/>
            </a:pPr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โครงสร้างอะตอม</a:t>
            </a:r>
          </a:p>
          <a:p>
            <a:pPr marL="514350" indent="-514350" algn="ctr">
              <a:buAutoNum type="arabicPeriod"/>
            </a:pPr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การจำแนกธาตุและการใช้ประโยชน์</a:t>
            </a:r>
            <a:endParaRPr lang="th-TH" b="1" dirty="0">
              <a:latin typeface="05_ZZ Death Note 1.0" pitchFamily="2" charset="0"/>
              <a:cs typeface="05_ZZ Death Note 1.0" pitchFamily="2" charset="0"/>
            </a:endParaRP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12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80528" y="-243408"/>
            <a:ext cx="9144000" cy="72900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192689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จุดประสงค์การเรียนรู้</a:t>
            </a:r>
            <a:r>
              <a:rPr lang="en-US" b="1" dirty="0" smtClean="0"/>
              <a:t> </a:t>
            </a:r>
            <a:endParaRPr lang="th-T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02013" y="1487885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dirty="0" smtClean="0"/>
              <a:t>อธิบายความสัมพันธ์ระหว่าง</a:t>
            </a:r>
            <a:r>
              <a:rPr lang="th-TH" dirty="0"/>
              <a:t>อะตอม </a:t>
            </a:r>
            <a:r>
              <a:rPr lang="th-TH" dirty="0" smtClean="0"/>
              <a:t>ธาตุและสารประกอบ</a:t>
            </a:r>
          </a:p>
          <a:p>
            <a:pPr marL="514350" indent="-514350">
              <a:buAutoNum type="arabicPeriod"/>
            </a:pPr>
            <a:r>
              <a:rPr lang="th-TH" dirty="0"/>
              <a:t>อธิบายโครงสร้าง</a:t>
            </a:r>
            <a:r>
              <a:rPr lang="th-TH" dirty="0" smtClean="0"/>
              <a:t>อะตอมที่</a:t>
            </a:r>
            <a:r>
              <a:rPr lang="th-TH" dirty="0"/>
              <a:t>ประกอบด้วย</a:t>
            </a:r>
            <a:r>
              <a:rPr lang="th-TH" dirty="0" smtClean="0"/>
              <a:t>โปรตอนนิวตรอน </a:t>
            </a:r>
            <a:r>
              <a:rPr lang="th-TH" dirty="0"/>
              <a:t>และ</a:t>
            </a:r>
            <a:r>
              <a:rPr lang="th-TH" dirty="0" smtClean="0"/>
              <a:t>อิเล็กตรอน</a:t>
            </a:r>
          </a:p>
          <a:p>
            <a:pPr marL="514350" indent="-514350">
              <a:buAutoNum type="arabicPeriod"/>
            </a:pPr>
            <a:r>
              <a:rPr lang="th-TH" dirty="0" smtClean="0"/>
              <a:t>อธิบายสมบัติทางกาย</a:t>
            </a:r>
            <a:r>
              <a:rPr lang="th-TH" dirty="0"/>
              <a:t>ภาพบาง</a:t>
            </a:r>
            <a:r>
              <a:rPr lang="th-TH" dirty="0" smtClean="0"/>
              <a:t>ประการของ</a:t>
            </a:r>
            <a:r>
              <a:rPr lang="th-TH" dirty="0"/>
              <a:t>ธาตุโลหะ </a:t>
            </a:r>
            <a:r>
              <a:rPr lang="th-TH" dirty="0" smtClean="0"/>
              <a:t>อโลหะและ</a:t>
            </a:r>
            <a:r>
              <a:rPr lang="th-TH" dirty="0"/>
              <a:t>กึ่งโลหะ </a:t>
            </a:r>
            <a:r>
              <a:rPr lang="th-TH" dirty="0" smtClean="0"/>
              <a:t>รวมทั้งจัด</a:t>
            </a:r>
            <a:r>
              <a:rPr lang="th-TH" dirty="0"/>
              <a:t>กลุ่มธาตุเป็น</a:t>
            </a:r>
            <a:r>
              <a:rPr lang="th-TH" dirty="0" smtClean="0"/>
              <a:t>โลหะอโลหะ </a:t>
            </a:r>
            <a:r>
              <a:rPr lang="th-TH" dirty="0"/>
              <a:t>และกึ่ง</a:t>
            </a:r>
            <a:r>
              <a:rPr lang="th-TH" dirty="0" smtClean="0"/>
              <a:t>โลหะ</a:t>
            </a:r>
          </a:p>
          <a:p>
            <a:pPr marL="514350" indent="-514350">
              <a:buAutoNum type="arabicPeriod"/>
            </a:pPr>
            <a:r>
              <a:rPr lang="th-TH" dirty="0"/>
              <a:t>วิเคราะห์และ</a:t>
            </a:r>
            <a:r>
              <a:rPr lang="th-TH" dirty="0" smtClean="0"/>
              <a:t>สรุปผลจาก</a:t>
            </a:r>
            <a:r>
              <a:rPr lang="th-TH" dirty="0"/>
              <a:t>การใช้ธาตุ</a:t>
            </a:r>
            <a:r>
              <a:rPr lang="th-TH" dirty="0" smtClean="0"/>
              <a:t>โลหะอโลหะ </a:t>
            </a:r>
            <a:r>
              <a:rPr lang="th-TH" dirty="0"/>
              <a:t>กึ่งโลหะ </a:t>
            </a:r>
            <a:r>
              <a:rPr lang="th-TH" dirty="0" smtClean="0"/>
              <a:t>และธาตุกัมมันตรังสี</a:t>
            </a:r>
          </a:p>
          <a:p>
            <a:pPr marL="514350" indent="-514350">
              <a:buAutoNum type="arabicPeriod"/>
            </a:pPr>
            <a:r>
              <a:rPr lang="th-TH" dirty="0" smtClean="0"/>
              <a:t>นำเสนอ</a:t>
            </a:r>
            <a:r>
              <a:rPr lang="th-TH" dirty="0"/>
              <a:t>แนวทางการ</a:t>
            </a:r>
            <a:r>
              <a:rPr lang="th-TH" dirty="0" smtClean="0"/>
              <a:t>ใช้ธาตุ</a:t>
            </a:r>
            <a:r>
              <a:rPr lang="th-TH" dirty="0"/>
              <a:t>อย่าง</a:t>
            </a:r>
            <a:r>
              <a:rPr lang="th-TH" dirty="0" smtClean="0"/>
              <a:t>ปลอดภัยคุ้มค่า</a:t>
            </a:r>
            <a:endParaRPr lang="th-TH" dirty="0"/>
          </a:p>
          <a:p>
            <a:pPr marL="514350" indent="-514350">
              <a:buAutoNum type="arabicPeriod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29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8132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268760"/>
            <a:ext cx="640871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05_ZZ Death Note 1.0" pitchFamily="2" charset="0"/>
                <a:cs typeface="05_ZZ Death Note 1.0" pitchFamily="2" charset="0"/>
              </a:rPr>
              <a:t>2.1 </a:t>
            </a:r>
            <a:r>
              <a:rPr lang="th-TH" sz="4800" dirty="0">
                <a:latin typeface="05_ZZ Death Note 1.0" pitchFamily="2" charset="0"/>
                <a:cs typeface="05_ZZ Death Note 1.0" pitchFamily="2" charset="0"/>
              </a:rPr>
              <a:t>การจำแนกสารบริสุทธิ์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87" y="2086825"/>
            <a:ext cx="6480720" cy="305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5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9745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119905" cy="23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05" y="1370557"/>
            <a:ext cx="2357983" cy="316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วงรี 1"/>
          <p:cNvSpPr/>
          <p:nvPr/>
        </p:nvSpPr>
        <p:spPr>
          <a:xfrm>
            <a:off x="5796136" y="1370557"/>
            <a:ext cx="1224136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สารผสม</a:t>
            </a:r>
            <a:endParaRPr lang="th-TH" dirty="0"/>
          </a:p>
        </p:txBody>
      </p:sp>
      <p:sp>
        <p:nvSpPr>
          <p:cNvPr id="3" name="วงรี 2"/>
          <p:cNvSpPr/>
          <p:nvPr/>
        </p:nvSpPr>
        <p:spPr>
          <a:xfrm>
            <a:off x="5691572" y="2636912"/>
            <a:ext cx="1368152" cy="1224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สารบริสุทธิ์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337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9745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119905" cy="23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536367" y="1340768"/>
            <a:ext cx="6696744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เราสามารถแยกส่วนประกอบของ</a:t>
            </a:r>
          </a:p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น้ำเปล่าได้หรือไม่? </a:t>
            </a:r>
          </a:p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ก.ได้</a:t>
            </a:r>
          </a:p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ข.ไม่ได้</a:t>
            </a:r>
            <a:endParaRPr lang="th-TH" b="1" dirty="0">
              <a:latin typeface="05_ZZ Death Note 1.0" pitchFamily="2" charset="0"/>
              <a:cs typeface="05_ZZ Death Note 1.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119905" cy="23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971600" y="1179273"/>
            <a:ext cx="7056784" cy="34018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800" b="1" dirty="0" smtClean="0">
                <a:latin typeface="05_ZZ Death Note 1.0" pitchFamily="2" charset="0"/>
                <a:cs typeface="05_ZZ Death Note 1.0" pitchFamily="2" charset="0"/>
              </a:rPr>
              <a:t>กิจกรรม</a:t>
            </a:r>
            <a:r>
              <a:rPr lang="th-TH" sz="4800" b="1" dirty="0">
                <a:latin typeface="05_ZZ Death Note 1.0" pitchFamily="2" charset="0"/>
                <a:cs typeface="05_ZZ Death Note 1.0" pitchFamily="2" charset="0"/>
              </a:rPr>
              <a:t>ที่ 2.4 สารบริสุทธิ์มีองค์ประกอบอะไรบ้าง</a:t>
            </a:r>
          </a:p>
        </p:txBody>
      </p:sp>
    </p:spTree>
    <p:extLst>
      <p:ext uri="{BB962C8B-B14F-4D97-AF65-F5344CB8AC3E}">
        <p14:creationId xmlns:p14="http://schemas.microsoft.com/office/powerpoint/2010/main" val="12493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40097" y="1268760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กิจกรรมที่ </a:t>
            </a:r>
            <a:r>
              <a:rPr lang="en-US" b="1" dirty="0" smtClean="0"/>
              <a:t>2.4  </a:t>
            </a:r>
            <a:r>
              <a:rPr lang="th-TH" b="1" dirty="0" smtClean="0"/>
              <a:t>เรื่อง  จุด</a:t>
            </a:r>
            <a:r>
              <a:rPr lang="th-TH" b="1" dirty="0"/>
              <a:t>เดือดของสารบริสุทธิ์และสารผสมเป็น</a:t>
            </a:r>
            <a:r>
              <a:rPr lang="th-TH" b="1" dirty="0" smtClean="0"/>
              <a:t>อย่างไร</a:t>
            </a:r>
          </a:p>
          <a:p>
            <a:r>
              <a:rPr lang="th-TH" b="1" dirty="0" smtClean="0"/>
              <a:t>จุดประสงค์</a:t>
            </a:r>
          </a:p>
          <a:p>
            <a:r>
              <a:rPr lang="th-TH" dirty="0" smtClean="0"/>
              <a:t>แยกน้ำด้วย</a:t>
            </a:r>
            <a:r>
              <a:rPr lang="th-TH" dirty="0"/>
              <a:t>ไฟฟ้า และอธิบายผลที่ได้จากการแยก</a:t>
            </a:r>
            <a:r>
              <a:rPr lang="th-TH" dirty="0" smtClean="0"/>
              <a:t>น้ำด้วยไฟฟ้า</a:t>
            </a:r>
            <a:r>
              <a:rPr lang="th-TH" dirty="0"/>
              <a:t>)</a:t>
            </a:r>
            <a:endParaRPr lang="th-TH" dirty="0" smtClean="0"/>
          </a:p>
          <a:p>
            <a:r>
              <a:rPr lang="th-TH" b="1" dirty="0" smtClean="0"/>
              <a:t>สมมติฐาน</a:t>
            </a:r>
            <a:r>
              <a:rPr lang="th-TH" dirty="0"/>
              <a:t>...... </a:t>
            </a:r>
            <a:r>
              <a:rPr lang="th-TH" dirty="0" smtClean="0"/>
              <a:t>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9747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547</Words>
  <Application>Microsoft Office PowerPoint</Application>
  <PresentationFormat>นำเสนอทางหน้าจอ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ชุดรูปแบบของ Office</vt:lpstr>
      <vt:lpstr>งานนำเสนอ PowerPoint</vt:lpstr>
      <vt:lpstr> บทที่2  การจำแนกและองค์ประกอบ สารบริสุทธิ์ </vt:lpstr>
      <vt:lpstr>งานนำเสนอ PowerPoint</vt:lpstr>
      <vt:lpstr>จุดประสงค์การเรียนรู้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ชุดอุปกรณ์การแยกน้ำด้วยไฟฟ้า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สารบริสุทธิ์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สารปะกอบและธาตุ  หน้า 46 ตาราง</vt:lpstr>
      <vt:lpstr>ตารางธาตุ  118  ธาตุ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Aspire</dc:creator>
  <cp:lastModifiedBy>Aspire</cp:lastModifiedBy>
  <cp:revision>65</cp:revision>
  <dcterms:created xsi:type="dcterms:W3CDTF">2021-05-27T14:48:45Z</dcterms:created>
  <dcterms:modified xsi:type="dcterms:W3CDTF">2021-07-18T17:07:13Z</dcterms:modified>
</cp:coreProperties>
</file>