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307" r:id="rId6"/>
    <p:sldId id="264" r:id="rId7"/>
    <p:sldId id="270" r:id="rId8"/>
    <p:sldId id="271" r:id="rId9"/>
    <p:sldId id="308" r:id="rId10"/>
    <p:sldId id="309" r:id="rId11"/>
    <p:sldId id="310" r:id="rId12"/>
    <p:sldId id="312" r:id="rId13"/>
    <p:sldId id="311" r:id="rId14"/>
    <p:sldId id="313" r:id="rId15"/>
    <p:sldId id="314" r:id="rId16"/>
    <p:sldId id="315" r:id="rId17"/>
    <p:sldId id="317" r:id="rId18"/>
    <p:sldId id="318" r:id="rId19"/>
    <p:sldId id="319" r:id="rId20"/>
    <p:sldId id="316" r:id="rId21"/>
    <p:sldId id="320" r:id="rId22"/>
    <p:sldId id="321" r:id="rId23"/>
    <p:sldId id="322" r:id="rId24"/>
    <p:sldId id="325" r:id="rId25"/>
    <p:sldId id="326" r:id="rId26"/>
    <p:sldId id="327" r:id="rId27"/>
    <p:sldId id="328" r:id="rId28"/>
    <p:sldId id="329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1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2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97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43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89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9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64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957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487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796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25EE-3EE4-4CE3-BDF7-63B3FAF2ED75}" type="datetimeFigureOut">
              <a:rPr lang="th-TH" smtClean="0"/>
              <a:t>15/08/64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81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-36157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7375077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764704"/>
            <a:ext cx="6804603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รายวิชา วิทยาศาสตร์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รหัสวิชา ว21101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ชั้น</a:t>
            </a:r>
            <a:r>
              <a:rPr lang="th-TH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มัธยมศึกษาปีที่ 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หน่วยที่ 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หน่วยพื้นฐานของสิ่งมีชีวิต</a:t>
            </a:r>
            <a:endParaRPr lang="th-TH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55892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48264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8024"/>
            <a:ext cx="30384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4147445" y="980728"/>
            <a:ext cx="2800819" cy="1512168"/>
          </a:xfrm>
          <a:prstGeom prst="cloudCallout">
            <a:avLst>
              <a:gd name="adj1" fmla="val 44957"/>
              <a:gd name="adj2" fmla="val 51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เซลล์เยื่อหัวหอม</a:t>
            </a:r>
            <a:endParaRPr lang="th-T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3714"/>
            <a:ext cx="5371097" cy="32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3621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48264" y="1381053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71" y="424964"/>
            <a:ext cx="3103837" cy="206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คำบรรยายภาพแบบเมฆ 6"/>
          <p:cNvSpPr/>
          <p:nvPr/>
        </p:nvSpPr>
        <p:spPr>
          <a:xfrm>
            <a:off x="4147445" y="980728"/>
            <a:ext cx="2800819" cy="1512168"/>
          </a:xfrm>
          <a:prstGeom prst="cloudCallout">
            <a:avLst>
              <a:gd name="adj1" fmla="val 27149"/>
              <a:gd name="adj2" fmla="val 643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เซลล์สาหร่ายหางกระรอก</a:t>
            </a:r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3"/>
            <a:ext cx="5472608" cy="35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55576" y="764704"/>
            <a:ext cx="5832648" cy="4566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เซลล์สัตว์</a:t>
            </a:r>
          </a:p>
          <a:p>
            <a:r>
              <a:rPr lang="th-TH" dirty="0">
                <a:latin typeface="05_ZZ HouKang" pitchFamily="2" charset="0"/>
                <a:cs typeface="05_ZZ HouKang" pitchFamily="2" charset="0"/>
              </a:rPr>
              <a:t>เซลล์สัตว์จะมีรูปร่างกลม ๆ แต่บางชนิดอาจจะมีรูปร่างต่างกันไปเพื่อไปทาหน้าที่เฉพาะอย่างเช่น เซลล์กล้ามเนื้อ เซลล์ประสาท จะมีลักษณะเป็นเส้นยาว ๆ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876256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32240" y="140055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คำบรรยายภาพแบบเมฆ 6"/>
          <p:cNvSpPr/>
          <p:nvPr/>
        </p:nvSpPr>
        <p:spPr>
          <a:xfrm>
            <a:off x="4147445" y="980728"/>
            <a:ext cx="2800819" cy="1512168"/>
          </a:xfrm>
          <a:prstGeom prst="cloudCallout">
            <a:avLst>
              <a:gd name="adj1" fmla="val 44957"/>
              <a:gd name="adj2" fmla="val 51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เซลล์เยื่อบุข้างแก้ม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48" y="442311"/>
            <a:ext cx="2664296" cy="26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09" y="2502202"/>
            <a:ext cx="5974870" cy="321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475656" y="1412776"/>
            <a:ext cx="5256584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latin typeface="05_ZZ Death Note 1.0" pitchFamily="2" charset="0"/>
                <a:cs typeface="05_ZZ Death Note 1.0" pitchFamily="2" charset="0"/>
              </a:rPr>
              <a:t>ส่วนประกอบของเซลล์</a:t>
            </a:r>
          </a:p>
          <a:p>
            <a:r>
              <a:rPr lang="th-TH" b="1" dirty="0">
                <a:latin typeface="05_ZZ Death Note 1.0" pitchFamily="2" charset="0"/>
                <a:cs typeface="05_ZZ Death Note 1.0" pitchFamily="2" charset="0"/>
              </a:rPr>
              <a:t>(</a:t>
            </a:r>
            <a:r>
              <a:rPr lang="en-US" b="1" dirty="0">
                <a:latin typeface="05_ZZ Death Note 1.0" pitchFamily="2" charset="0"/>
                <a:cs typeface="05_ZZ Death Note 1.0" pitchFamily="2" charset="0"/>
              </a:rPr>
              <a:t>Cell Structure </a:t>
            </a:r>
            <a:r>
              <a:rPr lang="en-US" b="1" dirty="0" smtClean="0">
                <a:latin typeface="05_ZZ Death Note 1.0" pitchFamily="2" charset="0"/>
                <a:cs typeface="05_ZZ Death Note 1.0" pitchFamily="2" charset="0"/>
              </a:rPr>
              <a:t>)</a:t>
            </a:r>
            <a:endParaRPr lang="en-US" b="1" dirty="0">
              <a:latin typeface="05_ZZ Death Note 1.0" pitchFamily="2" charset="0"/>
              <a:cs typeface="05_ZZ Death Note 1.0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17138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48264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05074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วงรี 1"/>
          <p:cNvSpPr/>
          <p:nvPr/>
        </p:nvSpPr>
        <p:spPr>
          <a:xfrm>
            <a:off x="5580112" y="332656"/>
            <a:ext cx="2808312" cy="1368152"/>
          </a:xfrm>
          <a:prstGeom prst="wedgeEllipseCallout">
            <a:avLst>
              <a:gd name="adj1" fmla="val 33928"/>
              <a:gd name="adj2" fmla="val 533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องค์ประกอบเซลล์พืชครับ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32240" y="1196752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2670"/>
            <a:ext cx="6532786" cy="483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60132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5184576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4" y="2691128"/>
            <a:ext cx="5388471" cy="297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30815" y="90872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956498"/>
            <a:ext cx="5760641" cy="420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5337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7980"/>
            <a:ext cx="5472608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6208" y="548679"/>
            <a:ext cx="8229600" cy="32403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000" b="1" dirty="0" smtClean="0"/>
              <a:t>บทที่</a:t>
            </a:r>
            <a:r>
              <a:rPr lang="en-US" sz="6000" b="1" dirty="0" smtClean="0"/>
              <a:t>  1 </a:t>
            </a:r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000" b="1" dirty="0" smtClean="0"/>
              <a:t>เซลล์</a:t>
            </a:r>
            <a:endParaRPr lang="th-TH" sz="60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3714030"/>
            <a:ext cx="8856984" cy="270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61844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0885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876256" y="1217712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12675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5" y="628650"/>
            <a:ext cx="4572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4" y="2508106"/>
            <a:ext cx="601400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3839"/>
            <a:ext cx="5699522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7048847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2" y="548680"/>
            <a:ext cx="643656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90669"/>
            <a:ext cx="6435352" cy="492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2219"/>
            <a:ext cx="40767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1629"/>
            <a:ext cx="6768752" cy="334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54623"/>
            <a:ext cx="44958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9" y="1059198"/>
            <a:ext cx="4267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020272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0" y="848138"/>
            <a:ext cx="7299548" cy="45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20636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047378"/>
            <a:ext cx="1550259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314470" y="260648"/>
            <a:ext cx="5554069" cy="1440160"/>
          </a:xfrm>
          <a:prstGeom prst="cloudCallout">
            <a:avLst>
              <a:gd name="adj1" fmla="val 57493"/>
              <a:gd name="adj2" fmla="val 596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 dirty="0" smtClean="0"/>
          </a:p>
          <a:p>
            <a:pPr algn="ctr"/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เนื้อหาที่เราจะเรียนในบทนี้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  <a:p>
            <a:pPr algn="ctr"/>
            <a:endParaRPr lang="th-TH" dirty="0"/>
          </a:p>
        </p:txBody>
      </p:sp>
      <p:sp>
        <p:nvSpPr>
          <p:cNvPr id="9" name="คำบรรยายภาพแบบเมฆ 8"/>
          <p:cNvSpPr/>
          <p:nvPr/>
        </p:nvSpPr>
        <p:spPr>
          <a:xfrm>
            <a:off x="1178171" y="2132856"/>
            <a:ext cx="5554069" cy="2376264"/>
          </a:xfrm>
          <a:prstGeom prst="cloudCallout">
            <a:avLst>
              <a:gd name="adj1" fmla="val 55996"/>
              <a:gd name="adj2" fmla="val -317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 dirty="0" smtClean="0"/>
          </a:p>
          <a:p>
            <a:pPr marL="514350" indent="-514350" algn="ctr">
              <a:buAutoNum type="arabicPeriod"/>
            </a:pP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เซลล์</a:t>
            </a:r>
          </a:p>
          <a:p>
            <a:pPr marL="514350" indent="-514350" algn="ctr">
              <a:buAutoNum type="arabicPeriod"/>
            </a:pP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การลำเลียงสารเออกเซลล์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1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-243408"/>
            <a:ext cx="9144000" cy="72900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192689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จุดประสงค์การเรียนรู้</a:t>
            </a:r>
            <a:r>
              <a:rPr lang="en-US" b="1" dirty="0" smtClean="0"/>
              <a:t> 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02013" y="1487885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600" b="1" dirty="0" smtClean="0">
                <a:solidFill>
                  <a:srgbClr val="FF0000"/>
                </a:solidFill>
              </a:rPr>
              <a:t>เปรียบเทียบ</a:t>
            </a:r>
            <a:r>
              <a:rPr lang="th-TH" sz="3600" b="1" dirty="0">
                <a:solidFill>
                  <a:srgbClr val="FF0000"/>
                </a:solidFill>
              </a:rPr>
              <a:t>รูปร่าง ลักษณะ และ โครงสร้างของเซลล์พืชและเซลล์สัตว์ รวมทั้งบรรยายหน้าที่ของผนังเซลล์ เยื่อหุ้มเซลล์ ไซ</a:t>
            </a:r>
            <a:r>
              <a:rPr lang="th-TH" sz="3600" b="1" dirty="0" err="1">
                <a:solidFill>
                  <a:srgbClr val="FF0000"/>
                </a:solidFill>
              </a:rPr>
              <a:t>โทพลา</a:t>
            </a:r>
            <a:r>
              <a:rPr lang="th-TH" sz="3600" b="1" dirty="0">
                <a:solidFill>
                  <a:srgbClr val="FF0000"/>
                </a:solidFill>
              </a:rPr>
              <a:t>ซึม นิวเคลียส </a:t>
            </a:r>
            <a:r>
              <a:rPr lang="th-TH" sz="3600" b="1" dirty="0" err="1">
                <a:solidFill>
                  <a:srgbClr val="FF0000"/>
                </a:solidFill>
              </a:rPr>
              <a:t>แว</a:t>
            </a:r>
            <a:r>
              <a:rPr lang="th-TH" sz="3600" b="1" dirty="0">
                <a:solidFill>
                  <a:srgbClr val="FF0000"/>
                </a:solidFill>
              </a:rPr>
              <a:t>คิว</a:t>
            </a:r>
            <a:r>
              <a:rPr lang="th-TH" sz="3600" b="1" dirty="0" err="1">
                <a:solidFill>
                  <a:srgbClr val="FF0000"/>
                </a:solidFill>
              </a:rPr>
              <a:t>โอล</a:t>
            </a:r>
            <a:r>
              <a:rPr lang="th-TH" sz="3600" b="1" dirty="0">
                <a:solidFill>
                  <a:srgbClr val="FF0000"/>
                </a:solidFill>
              </a:rPr>
              <a:t> ไมโทคอนเด</a:t>
            </a:r>
            <a:r>
              <a:rPr lang="th-TH" sz="3600" b="1" dirty="0" err="1">
                <a:solidFill>
                  <a:srgbClr val="FF0000"/>
                </a:solidFill>
              </a:rPr>
              <a:t>รีย</a:t>
            </a:r>
            <a:r>
              <a:rPr lang="th-TH" sz="3600" b="1" dirty="0">
                <a:solidFill>
                  <a:srgbClr val="FF0000"/>
                </a:solidFill>
              </a:rPr>
              <a:t> และคลอ</a:t>
            </a:r>
            <a:r>
              <a:rPr lang="th-TH" sz="3600" b="1" dirty="0" err="1">
                <a:solidFill>
                  <a:srgbClr val="FF0000"/>
                </a:solidFill>
              </a:rPr>
              <a:t>โรพ</a:t>
            </a:r>
            <a:r>
              <a:rPr lang="th-TH" sz="3600" b="1" dirty="0" err="1" smtClean="0">
                <a:solidFill>
                  <a:srgbClr val="FF0000"/>
                </a:solidFill>
              </a:rPr>
              <a:t>ลาสต์</a:t>
            </a:r>
            <a:endParaRPr lang="th-TH" sz="36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th-TH" sz="3600" b="1" dirty="0" smtClean="0">
                <a:solidFill>
                  <a:srgbClr val="FF0000"/>
                </a:solidFill>
              </a:rPr>
              <a:t>ใช้</a:t>
            </a:r>
            <a:r>
              <a:rPr lang="th-TH" sz="3600" b="1" dirty="0">
                <a:solidFill>
                  <a:srgbClr val="FF0000"/>
                </a:solidFill>
              </a:rPr>
              <a:t>กล้องจุลทรรศน์ใช้แสงศึกษาเซลล์ และโครงสร้างต่าง ๆ ภายใน</a:t>
            </a:r>
            <a:r>
              <a:rPr lang="th-TH" sz="3600" b="1" dirty="0" smtClean="0">
                <a:solidFill>
                  <a:srgbClr val="FF0000"/>
                </a:solidFill>
              </a:rPr>
              <a:t>เซลล์</a:t>
            </a:r>
          </a:p>
        </p:txBody>
      </p:sp>
    </p:spTree>
    <p:extLst>
      <p:ext uri="{BB962C8B-B14F-4D97-AF65-F5344CB8AC3E}">
        <p14:creationId xmlns:p14="http://schemas.microsoft.com/office/powerpoint/2010/main" val="8729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-243408"/>
            <a:ext cx="9144000" cy="72900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192689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จุดประสงค์การเรียนรู้</a:t>
            </a:r>
            <a:r>
              <a:rPr lang="en-US" b="1" dirty="0" smtClean="0"/>
              <a:t> 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02013" y="1487885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th-TH" sz="3600" b="1" dirty="0">
                <a:solidFill>
                  <a:srgbClr val="FF0000"/>
                </a:solidFill>
              </a:rPr>
              <a:t>อธิบายความสัมพันธ์ระหว่างรูปร่าง กับการทำหน้าที่ของเซลล์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  <a:r>
              <a:rPr lang="th-TH" sz="3600" b="1" dirty="0" smtClean="0">
                <a:solidFill>
                  <a:srgbClr val="FF0000"/>
                </a:solidFill>
              </a:rPr>
              <a:t>อธิบาย</a:t>
            </a:r>
            <a:r>
              <a:rPr lang="th-TH" sz="3600" b="1" dirty="0">
                <a:solidFill>
                  <a:srgbClr val="FF0000"/>
                </a:solidFill>
              </a:rPr>
              <a:t>การจัดระบบของสิ่งมีชีวิต โดย เริ่มจากเซลล์ เนื้อเยื่อ อวัยวะ ระบบ อวัยวะจนเป็น</a:t>
            </a:r>
            <a:r>
              <a:rPr lang="th-TH" sz="3600" b="1" dirty="0" smtClean="0">
                <a:solidFill>
                  <a:srgbClr val="FF0000"/>
                </a:solidFill>
              </a:rPr>
              <a:t>สิ่งมีชีวิต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  <a:r>
              <a:rPr lang="th-TH" sz="3600" b="1" dirty="0" smtClean="0">
                <a:solidFill>
                  <a:srgbClr val="FF0000"/>
                </a:solidFill>
              </a:rPr>
              <a:t>อธิบาย</a:t>
            </a:r>
            <a:r>
              <a:rPr lang="th-TH" sz="3600" b="1" dirty="0">
                <a:solidFill>
                  <a:srgbClr val="FF0000"/>
                </a:solidFill>
              </a:rPr>
              <a:t>กระบวนการแพร่และ</a:t>
            </a:r>
            <a:r>
              <a:rPr lang="th-TH" sz="3600" b="1" dirty="0" err="1">
                <a:solidFill>
                  <a:srgbClr val="FF0000"/>
                </a:solidFill>
              </a:rPr>
              <a:t>ออสโมซิส</a:t>
            </a:r>
            <a:r>
              <a:rPr lang="th-TH" sz="3600" b="1" dirty="0">
                <a:solidFill>
                  <a:srgbClr val="FF0000"/>
                </a:solidFill>
              </a:rPr>
              <a:t> จากหลักฐานเชิงประจักษ์ และยก ตัวอย่างการแพร่และ</a:t>
            </a:r>
            <a:r>
              <a:rPr lang="th-TH" sz="3600" b="1" dirty="0" err="1">
                <a:solidFill>
                  <a:srgbClr val="FF0000"/>
                </a:solidFill>
              </a:rPr>
              <a:t>ออสโมซิส</a:t>
            </a:r>
            <a:r>
              <a:rPr lang="th-TH" sz="3600" b="1" dirty="0">
                <a:solidFill>
                  <a:srgbClr val="FF0000"/>
                </a:solidFill>
              </a:rPr>
              <a:t>ใน ชีวิตประจำวัน</a:t>
            </a:r>
          </a:p>
        </p:txBody>
      </p:sp>
    </p:spTree>
    <p:extLst>
      <p:ext uri="{BB962C8B-B14F-4D97-AF65-F5344CB8AC3E}">
        <p14:creationId xmlns:p14="http://schemas.microsoft.com/office/powerpoint/2010/main" val="37707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9745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203883" y="1340768"/>
            <a:ext cx="6696744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หน่วยที่เล็กที่สุดของสิ่งมีชีวิต  คืออะไร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66737"/>
            <a:ext cx="57088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259632" y="1412776"/>
            <a:ext cx="4048707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อยากรู้จังเซลล์มีลักษณะอย่างไรครับ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60132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7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30413"/>
            <a:ext cx="9332021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2005_GM_Evolution" pitchFamily="2" charset="0"/>
              <a:cs typeface="2005_GM_Evoluti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51520" y="764704"/>
            <a:ext cx="8784976" cy="4968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เซลล์พืช</a:t>
            </a:r>
            <a:r>
              <a:rPr lang="th-TH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เอาจ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จะ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มีรูปร่างและส่วนประกอบบางประการแตกต่างกัน เช่น เซลล์สาหร่ายหางกระรอก และเซลล์เยื่อหอม จะมีรูปร่างเป็นช่อง ๆ สี่เหลี่ยมเหมือนกัน แต่เซลล์ว่านกาบหอยจะมีรูปร่าง2 แบบ คือ ลักษณะเป็นช่องสี่เหลี่ยม และมีรูปร่างคล้ายเมล็ดถั่วอยู่ภายในซึ่งเรียกว่า เซลล์คุม (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Guard cell Guard cell ) 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ภายในเซลล์คุมจะมีเม็ดสีเขียวเล็ก ๆ จานวนมาก คือ คลอ</a:t>
            </a:r>
            <a:r>
              <a:rPr lang="th-TH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โรพลาสต์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2005_GM_Evolution" pitchFamily="2" charset="0"/>
              <a:cs typeface="2005_GM_Evolution" pitchFamily="2" charset="0"/>
            </a:endParaRPr>
          </a:p>
          <a:p>
            <a:endParaRPr lang="th-TH" b="1" dirty="0">
              <a:latin typeface="05_ZZ Death Note 1.0" pitchFamily="2" charset="0"/>
              <a:cs typeface="05_ZZ Death Note 1.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432</Words>
  <Application>Microsoft Office PowerPoint</Application>
  <PresentationFormat>นำเสนอทางหน้าจอ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ชุดรูปแบบของ Office</vt:lpstr>
      <vt:lpstr>งานนำเสนอ PowerPoint</vt:lpstr>
      <vt:lpstr> บทที่  1  เซลล์</vt:lpstr>
      <vt:lpstr>งานนำเสนอ PowerPoint</vt:lpstr>
      <vt:lpstr>จุดประสงค์การเรียนรู้ </vt:lpstr>
      <vt:lpstr>จุดประสงค์การเรียนรู้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Aspire</dc:creator>
  <cp:lastModifiedBy>Aspire</cp:lastModifiedBy>
  <cp:revision>90</cp:revision>
  <dcterms:created xsi:type="dcterms:W3CDTF">2021-05-27T14:48:45Z</dcterms:created>
  <dcterms:modified xsi:type="dcterms:W3CDTF">2021-08-15T16:16:26Z</dcterms:modified>
</cp:coreProperties>
</file>