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2" r:id="rId4"/>
    <p:sldId id="259" r:id="rId5"/>
    <p:sldId id="307" r:id="rId6"/>
    <p:sldId id="264" r:id="rId7"/>
    <p:sldId id="270" r:id="rId8"/>
    <p:sldId id="271" r:id="rId9"/>
    <p:sldId id="330" r:id="rId10"/>
    <p:sldId id="308" r:id="rId11"/>
    <p:sldId id="309" r:id="rId12"/>
    <p:sldId id="310" r:id="rId13"/>
    <p:sldId id="312" r:id="rId14"/>
    <p:sldId id="311" r:id="rId15"/>
    <p:sldId id="313" r:id="rId16"/>
    <p:sldId id="314" r:id="rId17"/>
    <p:sldId id="315" r:id="rId18"/>
    <p:sldId id="319" r:id="rId19"/>
    <p:sldId id="316" r:id="rId20"/>
    <p:sldId id="317" r:id="rId21"/>
    <p:sldId id="318" r:id="rId22"/>
    <p:sldId id="320" r:id="rId23"/>
    <p:sldId id="321" r:id="rId24"/>
    <p:sldId id="322" r:id="rId25"/>
    <p:sldId id="325" r:id="rId26"/>
    <p:sldId id="326" r:id="rId27"/>
    <p:sldId id="327" r:id="rId28"/>
    <p:sldId id="328" r:id="rId29"/>
    <p:sldId id="329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91E26-18BF-43A7-B137-9031E822179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7682-8FC2-40B9-9C7A-CBFAF904C9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6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7682-8FC2-40B9-9C7A-CBFAF904C999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628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7682-8FC2-40B9-9C7A-CBFAF904C999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87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1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2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97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3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9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64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57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8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96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25EE-3EE4-4CE3-BDF7-63B3FAF2ED7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8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-36157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37507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6804603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รายวิชา วิทยาศาสตร์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รหัสวิชา ว21101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ชั้น</a:t>
            </a:r>
            <a:r>
              <a:rPr lang="th-TH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มัธยมศึกษาปีที่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หน่วยที่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หน่วยพื้นฐานของสิ่งมีชีวิต</a:t>
            </a:r>
            <a:endParaRPr lang="th-TH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30413"/>
            <a:ext cx="9332021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2005_GM_Evolution" pitchFamily="2" charset="0"/>
              <a:cs typeface="2005_GM_Evolu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51520" y="764704"/>
            <a:ext cx="8784976" cy="4968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เซลล์พืช</a:t>
            </a:r>
            <a:r>
              <a:rPr lang="th-TH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เอาจ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จะ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มีรูปร่างและส่วนประกอบบางประการแตกต่างกัน เช่น เซลล์สาหร่ายหางกระรอก และเซลล์เยื่อหอม จะมีรูปร่างเป็นช่อง ๆ สี่เหลี่ยมเหมือนกัน แต่เซลล์ว่านกาบหอยจะมีรูปร่าง2 แบบ คือ ลักษณะเป็นช่องสี่เหลี่ยม และมีรูปร่างคล้ายเมล็ดถั่วอยู่ภายในซึ่งเรียกว่า เซลล์คุม (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Guard cell Guard cell ) 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ภายในเซลล์คุมจะมีเม็ดสีเขียวเล็ก ๆ จานวนมาก คือ คลอ</a:t>
            </a:r>
            <a:r>
              <a:rPr lang="th-TH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2005_GM_Evolution" pitchFamily="2" charset="0"/>
                <a:cs typeface="2005_GM_Evolution" pitchFamily="2" charset="0"/>
              </a:rPr>
              <a:t>โรพลาสต์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2005_GM_Evolution" pitchFamily="2" charset="0"/>
              <a:cs typeface="2005_GM_Evolution" pitchFamily="2" charset="0"/>
            </a:endParaRPr>
          </a:p>
          <a:p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5892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804"/>
            <a:ext cx="3902571" cy="267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4147445" y="980728"/>
            <a:ext cx="2800819" cy="1512168"/>
          </a:xfrm>
          <a:prstGeom prst="cloudCallout">
            <a:avLst>
              <a:gd name="adj1" fmla="val 44957"/>
              <a:gd name="adj2" fmla="val 51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เซลล์เยื่อหัวหอม</a:t>
            </a:r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0888"/>
            <a:ext cx="5040561" cy="39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3621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381053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336141"/>
            <a:ext cx="4246208" cy="28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คำบรรยายภาพแบบเมฆ 6"/>
          <p:cNvSpPr/>
          <p:nvPr/>
        </p:nvSpPr>
        <p:spPr>
          <a:xfrm>
            <a:off x="4147445" y="980728"/>
            <a:ext cx="2800819" cy="1512168"/>
          </a:xfrm>
          <a:prstGeom prst="cloudCallout">
            <a:avLst>
              <a:gd name="adj1" fmla="val 27149"/>
              <a:gd name="adj2" fmla="val 643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เซลล์สาหร่ายหางกระรอก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3125"/>
            <a:ext cx="6635615" cy="44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รูปแบบอิสระ 1"/>
          <p:cNvSpPr/>
          <p:nvPr/>
        </p:nvSpPr>
        <p:spPr>
          <a:xfrm>
            <a:off x="1342675" y="1800836"/>
            <a:ext cx="3170960" cy="4167472"/>
          </a:xfrm>
          <a:custGeom>
            <a:avLst/>
            <a:gdLst>
              <a:gd name="connsiteX0" fmla="*/ 278307 w 3170960"/>
              <a:gd name="connsiteY0" fmla="*/ 665273 h 4167472"/>
              <a:gd name="connsiteX1" fmla="*/ 915616 w 3170960"/>
              <a:gd name="connsiteY1" fmla="*/ 318909 h 4167472"/>
              <a:gd name="connsiteX2" fmla="*/ 3021507 w 3170960"/>
              <a:gd name="connsiteY2" fmla="*/ 3394619 h 4167472"/>
              <a:gd name="connsiteX3" fmla="*/ 2688998 w 3170960"/>
              <a:gd name="connsiteY3" fmla="*/ 3948800 h 4167472"/>
              <a:gd name="connsiteX4" fmla="*/ 209034 w 3170960"/>
              <a:gd name="connsiteY4" fmla="*/ 346619 h 4167472"/>
              <a:gd name="connsiteX5" fmla="*/ 306016 w 3170960"/>
              <a:gd name="connsiteY5" fmla="*/ 346619 h 41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0960" h="4167472">
                <a:moveTo>
                  <a:pt x="278307" y="665273"/>
                </a:moveTo>
                <a:cubicBezTo>
                  <a:pt x="368361" y="264645"/>
                  <a:pt x="458416" y="-135982"/>
                  <a:pt x="915616" y="318909"/>
                </a:cubicBezTo>
                <a:cubicBezTo>
                  <a:pt x="1372816" y="773800"/>
                  <a:pt x="2725943" y="2789637"/>
                  <a:pt x="3021507" y="3394619"/>
                </a:cubicBezTo>
                <a:cubicBezTo>
                  <a:pt x="3317071" y="3999601"/>
                  <a:pt x="3157743" y="4456800"/>
                  <a:pt x="2688998" y="3948800"/>
                </a:cubicBezTo>
                <a:cubicBezTo>
                  <a:pt x="2220253" y="3440800"/>
                  <a:pt x="606198" y="946982"/>
                  <a:pt x="209034" y="346619"/>
                </a:cubicBezTo>
                <a:cubicBezTo>
                  <a:pt x="-188130" y="-253744"/>
                  <a:pt x="58943" y="46437"/>
                  <a:pt x="306016" y="346619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55576" y="764704"/>
            <a:ext cx="5832648" cy="4566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เซลล์สัตว์</a:t>
            </a:r>
          </a:p>
          <a:p>
            <a:r>
              <a:rPr lang="th-TH" dirty="0">
                <a:latin typeface="05_ZZ HouKang" pitchFamily="2" charset="0"/>
                <a:cs typeface="05_ZZ HouKang" pitchFamily="2" charset="0"/>
              </a:rPr>
              <a:t>เซลล์สัตว์จะมีรูปร่างกลม ๆ แต่บางชนิดอาจจะมีรูปร่างต่างกันไปเพื่อไปทาหน้าที่เฉพาะอย่างเช่น เซลล์กล้ามเนื้อ เซลล์ประสาท จะมีลักษณะเป็นเส้นยาว ๆ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76256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2240" y="140055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คำบรรยายภาพแบบเมฆ 6"/>
          <p:cNvSpPr/>
          <p:nvPr/>
        </p:nvSpPr>
        <p:spPr>
          <a:xfrm>
            <a:off x="4147445" y="980728"/>
            <a:ext cx="2800819" cy="1512168"/>
          </a:xfrm>
          <a:prstGeom prst="cloudCallout">
            <a:avLst>
              <a:gd name="adj1" fmla="val 44957"/>
              <a:gd name="adj2" fmla="val 51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เซลล์เยื่อบุข้างแก้ม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48" y="442311"/>
            <a:ext cx="2664296" cy="26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704856" cy="439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75656" y="1412776"/>
            <a:ext cx="5256584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05_ZZ Death Note 1.0" pitchFamily="2" charset="0"/>
                <a:cs typeface="05_ZZ Death Note 1.0" pitchFamily="2" charset="0"/>
              </a:rPr>
              <a:t>ส่วนประกอบของเซลล์</a:t>
            </a:r>
          </a:p>
          <a:p>
            <a:r>
              <a:rPr lang="th-TH" b="1" dirty="0">
                <a:latin typeface="05_ZZ Death Note 1.0" pitchFamily="2" charset="0"/>
                <a:cs typeface="05_ZZ Death Note 1.0" pitchFamily="2" charset="0"/>
              </a:rPr>
              <a:t>(</a:t>
            </a:r>
            <a:r>
              <a:rPr lang="en-US" b="1" dirty="0">
                <a:latin typeface="05_ZZ Death Note 1.0" pitchFamily="2" charset="0"/>
                <a:cs typeface="05_ZZ Death Note 1.0" pitchFamily="2" charset="0"/>
              </a:rPr>
              <a:t>Cell Structure </a:t>
            </a:r>
            <a:r>
              <a:rPr lang="en-US" b="1" dirty="0" smtClean="0">
                <a:latin typeface="05_ZZ Death Note 1.0" pitchFamily="2" charset="0"/>
                <a:cs typeface="05_ZZ Death Note 1.0" pitchFamily="2" charset="0"/>
              </a:rPr>
              <a:t>)</a:t>
            </a:r>
            <a:endParaRPr lang="en-US" b="1" dirty="0">
              <a:latin typeface="05_ZZ Death Note 1.0" pitchFamily="2" charset="0"/>
              <a:cs typeface="05_ZZ Death Note 1.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17138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412776"/>
            <a:ext cx="1944216" cy="34563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05074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วงรี 1"/>
          <p:cNvSpPr/>
          <p:nvPr/>
        </p:nvSpPr>
        <p:spPr>
          <a:xfrm>
            <a:off x="5580112" y="332656"/>
            <a:ext cx="2808312" cy="1368152"/>
          </a:xfrm>
          <a:prstGeom prst="wedgeEllipseCallout">
            <a:avLst>
              <a:gd name="adj1" fmla="val 33928"/>
              <a:gd name="adj2" fmla="val 533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องค์ประกอบเซลล์พืชครับ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2240" y="1196752"/>
            <a:ext cx="1944216" cy="34563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2670"/>
            <a:ext cx="6532786" cy="483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3457617"/>
            <a:ext cx="20522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ไซ</a:t>
            </a:r>
            <a:r>
              <a:rPr lang="th-TH" dirty="0" err="1" smtClean="0"/>
              <a:t>โทพลา</a:t>
            </a:r>
            <a:r>
              <a:rPr lang="th-TH" dirty="0" smtClean="0"/>
              <a:t>ซึม</a:t>
            </a:r>
            <a:endParaRPr lang="th-TH" dirty="0"/>
          </a:p>
        </p:txBody>
      </p:sp>
      <p:cxnSp>
        <p:nvCxnSpPr>
          <p:cNvPr id="6" name="ตัวเชื่อมต่อตรง 5"/>
          <p:cNvCxnSpPr>
            <a:endCxn id="2" idx="1"/>
          </p:cNvCxnSpPr>
          <p:nvPr/>
        </p:nvCxnSpPr>
        <p:spPr>
          <a:xfrm>
            <a:off x="4579493" y="3719227"/>
            <a:ext cx="10006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5337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7980"/>
            <a:ext cx="547260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76256" y="1217712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12675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6208" y="548679"/>
            <a:ext cx="8229600" cy="32403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บทที่</a:t>
            </a:r>
            <a:r>
              <a:rPr lang="en-US" sz="6000" b="1" dirty="0" smtClean="0"/>
              <a:t>  1 </a:t>
            </a:r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เซลล์</a:t>
            </a:r>
            <a:endParaRPr lang="th-TH" sz="6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3714030"/>
            <a:ext cx="8856984" cy="270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184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0885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60132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184576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4" y="2691128"/>
            <a:ext cx="5388471" cy="29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0815" y="90872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956498"/>
            <a:ext cx="5760641" cy="420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5" y="628650"/>
            <a:ext cx="4572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4" y="2508106"/>
            <a:ext cx="601400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3839"/>
            <a:ext cx="5699522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704884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2" y="548680"/>
            <a:ext cx="64365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90669"/>
            <a:ext cx="6435352" cy="49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2219"/>
            <a:ext cx="40767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1629"/>
            <a:ext cx="6768752" cy="334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54623"/>
            <a:ext cx="4495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9" y="1059198"/>
            <a:ext cx="4267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020272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0" y="848138"/>
            <a:ext cx="7299548" cy="45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20636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047378"/>
            <a:ext cx="1550259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314470" y="260648"/>
            <a:ext cx="5554069" cy="1440160"/>
          </a:xfrm>
          <a:prstGeom prst="cloudCallout">
            <a:avLst>
              <a:gd name="adj1" fmla="val 57493"/>
              <a:gd name="adj2" fmla="val 59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 smtClean="0"/>
          </a:p>
          <a:p>
            <a:pPr algn="ctr"/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เนื้อหาที่เราจะเรียนในบทนี้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  <a:p>
            <a:pPr algn="ctr"/>
            <a:endParaRPr lang="th-TH" dirty="0"/>
          </a:p>
        </p:txBody>
      </p:sp>
      <p:sp>
        <p:nvSpPr>
          <p:cNvPr id="9" name="คำบรรยายภาพแบบเมฆ 8"/>
          <p:cNvSpPr/>
          <p:nvPr/>
        </p:nvSpPr>
        <p:spPr>
          <a:xfrm>
            <a:off x="1178171" y="2132856"/>
            <a:ext cx="5554069" cy="2376264"/>
          </a:xfrm>
          <a:prstGeom prst="cloudCallout">
            <a:avLst>
              <a:gd name="adj1" fmla="val 55996"/>
              <a:gd name="adj2" fmla="val -31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 smtClean="0"/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เซลล์</a:t>
            </a:r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การลำเลียงสารเออกเซลล์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1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-243408"/>
            <a:ext cx="9144000" cy="7290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192689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จุดประสงค์การเรียนรู้</a:t>
            </a:r>
            <a:r>
              <a:rPr lang="en-US" b="1" dirty="0" smtClean="0"/>
              <a:t> 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2013" y="1487885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600" b="1" dirty="0" smtClean="0">
                <a:solidFill>
                  <a:srgbClr val="FF0000"/>
                </a:solidFill>
              </a:rPr>
              <a:t>เปรียบเทียบ</a:t>
            </a:r>
            <a:r>
              <a:rPr lang="th-TH" sz="3600" b="1" dirty="0">
                <a:solidFill>
                  <a:srgbClr val="FF0000"/>
                </a:solidFill>
              </a:rPr>
              <a:t>รูปร่าง ลักษณะ และ โครงสร้างของเซลล์พืชและเซลล์สัตว์ รวมทั้งบรรยายหน้าที่ของผนังเซลล์ เยื่อหุ้มเซลล์ ไซ</a:t>
            </a:r>
            <a:r>
              <a:rPr lang="th-TH" sz="3600" b="1" dirty="0" err="1">
                <a:solidFill>
                  <a:srgbClr val="FF0000"/>
                </a:solidFill>
              </a:rPr>
              <a:t>โทพลา</a:t>
            </a:r>
            <a:r>
              <a:rPr lang="th-TH" sz="3600" b="1" dirty="0">
                <a:solidFill>
                  <a:srgbClr val="FF0000"/>
                </a:solidFill>
              </a:rPr>
              <a:t>ซึม นิวเคลียส </a:t>
            </a:r>
            <a:r>
              <a:rPr lang="th-TH" sz="3600" b="1" dirty="0" err="1">
                <a:solidFill>
                  <a:srgbClr val="FF0000"/>
                </a:solidFill>
              </a:rPr>
              <a:t>แว</a:t>
            </a:r>
            <a:r>
              <a:rPr lang="th-TH" sz="3600" b="1" dirty="0">
                <a:solidFill>
                  <a:srgbClr val="FF0000"/>
                </a:solidFill>
              </a:rPr>
              <a:t>คิว</a:t>
            </a:r>
            <a:r>
              <a:rPr lang="th-TH" sz="3600" b="1" dirty="0" err="1">
                <a:solidFill>
                  <a:srgbClr val="FF0000"/>
                </a:solidFill>
              </a:rPr>
              <a:t>โอล</a:t>
            </a:r>
            <a:r>
              <a:rPr lang="th-TH" sz="3600" b="1" dirty="0">
                <a:solidFill>
                  <a:srgbClr val="FF0000"/>
                </a:solidFill>
              </a:rPr>
              <a:t> ไมโทคอนเด</a:t>
            </a:r>
            <a:r>
              <a:rPr lang="th-TH" sz="3600" b="1" dirty="0" err="1">
                <a:solidFill>
                  <a:srgbClr val="FF0000"/>
                </a:solidFill>
              </a:rPr>
              <a:t>รีย</a:t>
            </a:r>
            <a:r>
              <a:rPr lang="th-TH" sz="3600" b="1" dirty="0">
                <a:solidFill>
                  <a:srgbClr val="FF0000"/>
                </a:solidFill>
              </a:rPr>
              <a:t> และคลอ</a:t>
            </a:r>
            <a:r>
              <a:rPr lang="th-TH" sz="3600" b="1" dirty="0" err="1">
                <a:solidFill>
                  <a:srgbClr val="FF0000"/>
                </a:solidFill>
              </a:rPr>
              <a:t>โรพ</a:t>
            </a:r>
            <a:r>
              <a:rPr lang="th-TH" sz="3600" b="1" dirty="0" err="1" smtClean="0">
                <a:solidFill>
                  <a:srgbClr val="FF0000"/>
                </a:solidFill>
              </a:rPr>
              <a:t>ลาสต์</a:t>
            </a:r>
            <a:endParaRPr lang="th-TH" sz="36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th-TH" sz="3600" b="1" dirty="0" smtClean="0">
                <a:solidFill>
                  <a:srgbClr val="FF0000"/>
                </a:solidFill>
              </a:rPr>
              <a:t>ใช้</a:t>
            </a:r>
            <a:r>
              <a:rPr lang="th-TH" sz="3600" b="1" dirty="0">
                <a:solidFill>
                  <a:srgbClr val="FF0000"/>
                </a:solidFill>
              </a:rPr>
              <a:t>กล้องจุลทรรศน์ใช้แสงศึกษาเซลล์ และโครงสร้างต่าง ๆ ภายใน</a:t>
            </a:r>
            <a:r>
              <a:rPr lang="th-TH" sz="3600" b="1" dirty="0" smtClean="0">
                <a:solidFill>
                  <a:srgbClr val="FF0000"/>
                </a:solidFill>
              </a:rPr>
              <a:t>เซลล์</a:t>
            </a:r>
          </a:p>
        </p:txBody>
      </p:sp>
    </p:spTree>
    <p:extLst>
      <p:ext uri="{BB962C8B-B14F-4D97-AF65-F5344CB8AC3E}">
        <p14:creationId xmlns:p14="http://schemas.microsoft.com/office/powerpoint/2010/main" val="872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-243408"/>
            <a:ext cx="9144000" cy="7290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192689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จุดประสงค์การเรียนรู้</a:t>
            </a:r>
            <a:r>
              <a:rPr lang="en-US" b="1" dirty="0" smtClean="0"/>
              <a:t> 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2013" y="1487885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th-TH" sz="3600" b="1" dirty="0">
                <a:solidFill>
                  <a:srgbClr val="FF0000"/>
                </a:solidFill>
              </a:rPr>
              <a:t>อธิบายความสัมพันธ์ระหว่างรูปร่าง กับการทำหน้าที่ของเซลล์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r>
              <a:rPr lang="th-TH" sz="3600" b="1" dirty="0" smtClean="0">
                <a:solidFill>
                  <a:srgbClr val="FF0000"/>
                </a:solidFill>
              </a:rPr>
              <a:t>อธิบาย</a:t>
            </a:r>
            <a:r>
              <a:rPr lang="th-TH" sz="3600" b="1" dirty="0">
                <a:solidFill>
                  <a:srgbClr val="FF0000"/>
                </a:solidFill>
              </a:rPr>
              <a:t>การจัดระบบของสิ่งมีชีวิต โดย เริ่มจากเซลล์ เนื้อเยื่อ อวัยวะ ระบบ อวัยวะจนเป็น</a:t>
            </a:r>
            <a:r>
              <a:rPr lang="th-TH" sz="3600" b="1" dirty="0" smtClean="0">
                <a:solidFill>
                  <a:srgbClr val="FF0000"/>
                </a:solidFill>
              </a:rPr>
              <a:t>สิ่งมีชีวิต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r>
              <a:rPr lang="th-TH" sz="3600" b="1" dirty="0" smtClean="0">
                <a:solidFill>
                  <a:srgbClr val="FF0000"/>
                </a:solidFill>
              </a:rPr>
              <a:t>อธิบาย</a:t>
            </a:r>
            <a:r>
              <a:rPr lang="th-TH" sz="3600" b="1" dirty="0">
                <a:solidFill>
                  <a:srgbClr val="FF0000"/>
                </a:solidFill>
              </a:rPr>
              <a:t>กระบวนการแพร่และ</a:t>
            </a:r>
            <a:r>
              <a:rPr lang="th-TH" sz="3600" b="1" dirty="0" err="1">
                <a:solidFill>
                  <a:srgbClr val="FF0000"/>
                </a:solidFill>
              </a:rPr>
              <a:t>ออสโมซิส</a:t>
            </a:r>
            <a:r>
              <a:rPr lang="th-TH" sz="3600" b="1" dirty="0">
                <a:solidFill>
                  <a:srgbClr val="FF0000"/>
                </a:solidFill>
              </a:rPr>
              <a:t> จากหลักฐานเชิงประจักษ์ และยก ตัวอย่างการแพร่และ</a:t>
            </a:r>
            <a:r>
              <a:rPr lang="th-TH" sz="3600" b="1" dirty="0" err="1">
                <a:solidFill>
                  <a:srgbClr val="FF0000"/>
                </a:solidFill>
              </a:rPr>
              <a:t>ออสโมซิส</a:t>
            </a:r>
            <a:r>
              <a:rPr lang="th-TH" sz="3600" b="1" dirty="0">
                <a:solidFill>
                  <a:srgbClr val="FF0000"/>
                </a:solidFill>
              </a:rPr>
              <a:t>ใน ชีวิตประจำวัน</a:t>
            </a:r>
          </a:p>
        </p:txBody>
      </p:sp>
    </p:spTree>
    <p:extLst>
      <p:ext uri="{BB962C8B-B14F-4D97-AF65-F5344CB8AC3E}">
        <p14:creationId xmlns:p14="http://schemas.microsoft.com/office/powerpoint/2010/main" val="37707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9745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203883" y="1340768"/>
            <a:ext cx="6696744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หน่วยที่เล็กที่สุดของสิ่งมีชีวิต  คืออะไร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66737"/>
            <a:ext cx="65728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259632" y="1412776"/>
            <a:ext cx="4048707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อยากรู้จังเซลล์มีลักษณะอย่างไรครับ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60132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7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259632" y="1412776"/>
            <a:ext cx="4048707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โครงสร้างและองค์ประกอบของเซลล์</a:t>
            </a:r>
          </a:p>
          <a:p>
            <a:pPr marL="742950" indent="-742950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เซลล์พืช</a:t>
            </a:r>
          </a:p>
          <a:p>
            <a:pPr marL="742950" indent="-742950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เซลล์สัตว์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60132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03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451</Words>
  <Application>Microsoft Office PowerPoint</Application>
  <PresentationFormat>นำเสนอทางหน้าจอ (4:3)</PresentationFormat>
  <Paragraphs>63</Paragraphs>
  <Slides>29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งานนำเสนอ PowerPoint</vt:lpstr>
      <vt:lpstr> บทที่  1  เซลล์</vt:lpstr>
      <vt:lpstr>งานนำเสนอ PowerPoint</vt:lpstr>
      <vt:lpstr>จุดประสงค์การเรียนรู้ </vt:lpstr>
      <vt:lpstr>จุดประสงค์การเรียนรู้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Aspire</dc:creator>
  <cp:lastModifiedBy>Aspire</cp:lastModifiedBy>
  <cp:revision>102</cp:revision>
  <dcterms:created xsi:type="dcterms:W3CDTF">2021-05-27T14:48:45Z</dcterms:created>
  <dcterms:modified xsi:type="dcterms:W3CDTF">2021-08-25T04:26:42Z</dcterms:modified>
</cp:coreProperties>
</file>