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h-TH" smtClean="0"/>
              <a:t>คลิกเพื่อแก้ไขสไตล์ชื่อเรื่องรองต้นแบบ</a:t>
            </a:r>
            <a:endParaRPr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4E5C3-CEB1-4327-9FB2-61EA2C26552C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53767-C15E-47AA-A67D-D463F7205E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7334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4E5C3-CEB1-4327-9FB2-61EA2C26552C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53767-C15E-47AA-A67D-D463F7205E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3393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4E5C3-CEB1-4327-9FB2-61EA2C26552C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53767-C15E-47AA-A67D-D463F7205E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126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4E5C3-CEB1-4327-9FB2-61EA2C26552C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53767-C15E-47AA-A67D-D463F7205E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8667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4E5C3-CEB1-4327-9FB2-61EA2C26552C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53767-C15E-47AA-A67D-D463F7205E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1317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4E5C3-CEB1-4327-9FB2-61EA2C26552C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53767-C15E-47AA-A67D-D463F7205E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130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4E5C3-CEB1-4327-9FB2-61EA2C26552C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ตัวแทนหมายเลขสไลด์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53767-C15E-47AA-A67D-D463F7205E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7860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4E5C3-CEB1-4327-9FB2-61EA2C26552C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ตัวแทนหมายเลขสไลด์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53767-C15E-47AA-A67D-D463F7205E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1776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4E5C3-CEB1-4327-9FB2-61EA2C26552C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53767-C15E-47AA-A67D-D463F7205E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3505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4E5C3-CEB1-4327-9FB2-61EA2C26552C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53767-C15E-47AA-A67D-D463F7205E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1077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4E5C3-CEB1-4327-9FB2-61EA2C26552C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53767-C15E-47AA-A67D-D463F7205E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3580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67D828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64E5C3-CEB1-4327-9FB2-61EA2C26552C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953767-C15E-47AA-A67D-D463F7205E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1789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3296991" y="669701"/>
            <a:ext cx="5598017" cy="882673"/>
          </a:xfrm>
        </p:spPr>
        <p:txBody>
          <a:bodyPr>
            <a:normAutofit fontScale="90000"/>
          </a:bodyPr>
          <a:lstStyle/>
          <a:p>
            <a:r>
              <a:rPr lang="th-TH" b="1" dirty="0"/>
              <a:t>ประวัตินาง</a:t>
            </a:r>
            <a:r>
              <a:rPr lang="th-TH" b="1" dirty="0" err="1"/>
              <a:t>ขุชชุตต</a:t>
            </a:r>
            <a:r>
              <a:rPr lang="th-TH" b="1" dirty="0"/>
              <a:t>รา</a:t>
            </a:r>
            <a:endParaRPr lang="en-US" dirty="0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43695" y="2069451"/>
            <a:ext cx="10234015" cy="4246943"/>
          </a:xfrm>
        </p:spPr>
        <p:txBody>
          <a:bodyPr>
            <a:noAutofit/>
          </a:bodyPr>
          <a:lstStyle/>
          <a:p>
            <a:pPr algn="l"/>
            <a:r>
              <a:rPr lang="th-TH" sz="3000" b="1" dirty="0" smtClean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นาง</a:t>
            </a:r>
            <a:r>
              <a:rPr lang="th-TH" sz="3000" b="1" dirty="0" err="1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ขุชชุตต</a:t>
            </a:r>
            <a:r>
              <a:rPr lang="th-TH" sz="3000" b="1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รา เป็นสตรีรูปค่อม เป็นธิดาของแม่นมของโฆษกเศรษฐีผู้เป็นบิดาเลี้ยงของพระนางสามาวดีซึ่งต่อมาได้เป็นพระมเหสีของพระเจ้าอุเทน กษัตริย์กรุงโกส</a:t>
            </a:r>
            <a:r>
              <a:rPr lang="th-TH" sz="3000" b="1" dirty="0" err="1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ัมภี</a:t>
            </a:r>
            <a:r>
              <a:rPr lang="th-TH" sz="3000" b="1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นาง</a:t>
            </a:r>
            <a:r>
              <a:rPr lang="th-TH" sz="3000" b="1" dirty="0" err="1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ขุชชุตต</a:t>
            </a:r>
            <a:r>
              <a:rPr lang="th-TH" sz="3000" b="1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ราได้รับมอบหมายจากเศรษฐีให้เป็นหญิงรับใช้ประจำตัวของพระนางสามาวดีตั้งแต่ยังสาว ต่อมาเมื่อพระนางได้เป็นพระมเหสีของพระเจ้าอุเทนและเข้าไปอยู่ในราชสำนักแล้วนาง</a:t>
            </a:r>
            <a:r>
              <a:rPr lang="th-TH" sz="3000" b="1" dirty="0" err="1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ขุชชุตต</a:t>
            </a:r>
            <a:r>
              <a:rPr lang="th-TH" sz="3000" b="1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ราก็ได้ติดตามไปรับใช้ด้วยพระเจ้าอุเทนพระราชทานเงินค่าดอกไม้แก่พระนางสามาวดีวันละ </a:t>
            </a:r>
            <a:r>
              <a:rPr lang="en-US" sz="3000" b="1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8 </a:t>
            </a:r>
            <a:r>
              <a:rPr lang="th-TH" sz="3000" b="1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กหาปณะ ซึ่งพระนางได้มอบหมายให้นาง</a:t>
            </a:r>
            <a:r>
              <a:rPr lang="th-TH" sz="3000" b="1" dirty="0" err="1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ขุชชุตต</a:t>
            </a:r>
            <a:r>
              <a:rPr lang="th-TH" sz="3000" b="1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ราเป็นผู้จัดซื้อดอกไม้ และนาง</a:t>
            </a:r>
            <a:r>
              <a:rPr lang="th-TH" sz="3000" b="1" dirty="0" err="1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ขุชชุตต</a:t>
            </a:r>
            <a:r>
              <a:rPr lang="th-TH" sz="3000" b="1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ราก็ได้ยักยอกเงินค่าดอกไม้วันละ </a:t>
            </a:r>
            <a:r>
              <a:rPr lang="en-US" sz="3000" b="1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4 </a:t>
            </a:r>
            <a:r>
              <a:rPr lang="th-TH" sz="3000" b="1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กหาปณะ ซื้อมาเพียง </a:t>
            </a:r>
            <a:r>
              <a:rPr lang="en-US" sz="3000" b="1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4</a:t>
            </a:r>
            <a:r>
              <a:rPr lang="th-TH" sz="3000" b="1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กหาปณะเท่านั้นเป็นประจำทุกวันวันหนึ่ง คนขายดอกไม้ทำบุญถวายภัตตาหารแด่พระสงฆ์ มีพระพุทธเจ้าเป็นประธาน เมื่อนาง</a:t>
            </a:r>
            <a:r>
              <a:rPr lang="th-TH" sz="3000" b="1" dirty="0" err="1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ขุชชุตต</a:t>
            </a:r>
            <a:r>
              <a:rPr lang="th-TH" sz="3000" b="1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ราได้ช่วยจัดเตรียมภัตตาหารถวายและได้ฟังพระธรรมเทศนาของพระพุทธเจ้าก็ได้บรรลุโสดาปัตติผล วันนั้นนางได้ซื้อดอกไม้ทั้ง </a:t>
            </a:r>
            <a:r>
              <a:rPr lang="en-US" sz="3000" b="1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8 </a:t>
            </a:r>
            <a:r>
              <a:rPr lang="th-TH" sz="3000" b="1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กหาปณะมาถวายพระนางสามาวดี</a:t>
            </a:r>
            <a:endParaRPr lang="en-US" sz="3000" b="1" dirty="0">
              <a:solidFill>
                <a:srgbClr val="00206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pic>
        <p:nvPicPr>
          <p:cNvPr id="5" name="รูปภาพ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80649" y="394034"/>
            <a:ext cx="1432684" cy="1158340"/>
          </a:xfrm>
          <a:prstGeom prst="rect">
            <a:avLst/>
          </a:prstGeom>
        </p:spPr>
      </p:pic>
      <p:pic>
        <p:nvPicPr>
          <p:cNvPr id="6" name="รูปภาพ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28920" y="394034"/>
            <a:ext cx="1432684" cy="1158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67475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1647094" y="1524577"/>
            <a:ext cx="9412458" cy="4351338"/>
          </a:xfrm>
        </p:spPr>
        <p:txBody>
          <a:bodyPr>
            <a:noAutofit/>
          </a:bodyPr>
          <a:lstStyle/>
          <a:p>
            <a:r>
              <a:rPr lang="th-TH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ทำให้พระนางสามาวดีเกิดความสงสัยจึงซักถาม นาง</a:t>
            </a:r>
            <a:r>
              <a:rPr lang="th-TH" sz="3200" b="1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ขุชชุตต</a:t>
            </a:r>
            <a:r>
              <a:rPr lang="th-TH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ราก็ได้รับสารภาพ และเล่าเรื่องที่ตนได้ฟังพระธรรมเทศนาของพระพุทธเจ้าจนเข้าใจแจ่มแจ้งและบรรลุโสดาปัตติผลแล้วพระนางสามาวดีมีความสนพระทัยใคร่อยากฟังธรรมที่นาง</a:t>
            </a:r>
            <a:r>
              <a:rPr lang="th-TH" sz="3200" b="1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ขุชชุตต</a:t>
            </a:r>
            <a:r>
              <a:rPr lang="th-TH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ราได้ฟังแล้ว จึงให้นาง</a:t>
            </a:r>
            <a:r>
              <a:rPr lang="th-TH" sz="3200" b="1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ขุชชุตต</a:t>
            </a:r>
            <a:r>
              <a:rPr lang="th-TH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ราอาบน้ำแต่งตัวอย่างดี ปูอาสนะให้นั่งแสดงธรรมแก่พระนางและหญิงบริวาร</a:t>
            </a:r>
            <a:r>
              <a:rPr lang="th-TH" sz="3200" b="1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ดังที่</a:t>
            </a:r>
            <a:r>
              <a:rPr lang="th-TH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พระพุทธเจ้าทรงแสดง เมื่อจบการแสดงธรรม หญิงเหล่านั้นทั้งหมดบรรลุโสดาปัตติผล พระนางจึงแสดงคารวะและตรัสให้นาง</a:t>
            </a:r>
            <a:r>
              <a:rPr lang="th-TH" sz="3200" b="1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ขุชชุตต</a:t>
            </a:r>
            <a:r>
              <a:rPr lang="th-TH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ราไม่ต้องทำงานอีกต่อไป ให้นางอยู่ ในฐานะเป็นผู้นำธรรมะของพระพุทธเจ้ามาแสดงทุกวันซึ่งนางก็ได้ปฏิบัติเป็นประจำ ทำให้นางเป็นผู้มีความแตกฉานในธรรมมีความเชี่ยวชาญในธรรมเป็นอย่างยิ่ง พระพุทธเจ้าทรงยกย่องนาง</a:t>
            </a:r>
            <a:r>
              <a:rPr lang="th-TH" sz="3200" b="1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ขุชชุตต</a:t>
            </a:r>
            <a:r>
              <a:rPr lang="th-TH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ราว่า”เป็นเลิศกว่าอุบาสิกาทั้งหลาย ผู้เป็นธรรมกถึก คือ " ผู้แสดงธรรม "</a:t>
            </a:r>
            <a:r>
              <a:rPr lang="en-US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/>
            </a:r>
            <a:br>
              <a:rPr lang="en-US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endParaRPr lang="en-US" sz="32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pic>
        <p:nvPicPr>
          <p:cNvPr id="5" name="รูปภาพ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1553" y="366237"/>
            <a:ext cx="1432684" cy="1158340"/>
          </a:xfrm>
          <a:prstGeom prst="rect">
            <a:avLst/>
          </a:prstGeom>
        </p:spPr>
      </p:pic>
      <p:pic>
        <p:nvPicPr>
          <p:cNvPr id="6" name="รูปภาพ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43210" y="366237"/>
            <a:ext cx="1432684" cy="1158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24601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1734953" y="2149182"/>
            <a:ext cx="7366844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     </a:t>
            </a:r>
            <a:r>
              <a:rPr lang="th-TH" sz="48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มี</a:t>
            </a:r>
            <a:r>
              <a:rPr lang="th-TH" sz="4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ความเพียรช่วยเหลือตนเอง</a:t>
            </a:r>
            <a:r>
              <a:rPr lang="en-US" sz="4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 </a:t>
            </a:r>
            <a:endParaRPr lang="en-US" sz="4800" b="1" dirty="0" smtClean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r>
              <a:rPr lang="th-TH" sz="48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แม้</a:t>
            </a:r>
            <a:r>
              <a:rPr lang="th-TH" sz="4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ร่างกายจะพิการ คือ หลังค่อม แต่ก็ไม่ยอมแพ้ต่อชีวิต ประกอบการงานหาเลี้ยงชีพด้วยตนเอง</a:t>
            </a:r>
            <a:r>
              <a:rPr lang="en-US" sz="4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/>
            </a:r>
            <a:br>
              <a:rPr lang="en-US" sz="4800" dirty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endParaRPr lang="en-US" sz="48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pic>
        <p:nvPicPr>
          <p:cNvPr id="4" name="รูปภาพ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38178" y="490485"/>
            <a:ext cx="4340728" cy="1335140"/>
          </a:xfrm>
          <a:prstGeom prst="rect">
            <a:avLst/>
          </a:prstGeom>
        </p:spPr>
      </p:pic>
      <p:pic>
        <p:nvPicPr>
          <p:cNvPr id="5" name="รูปภาพ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06797" y="578885"/>
            <a:ext cx="1432684" cy="1158340"/>
          </a:xfrm>
          <a:prstGeom prst="rect">
            <a:avLst/>
          </a:prstGeom>
        </p:spPr>
      </p:pic>
      <p:pic>
        <p:nvPicPr>
          <p:cNvPr id="6" name="รูปภาพ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15227" y="443816"/>
            <a:ext cx="1432684" cy="1158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83924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2791203" y="1825625"/>
            <a:ext cx="7138182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th-TH" sz="4800" b="1" dirty="0" smtClean="0">
                <a:latin typeface="TH SarabunPSK" panose="020B0500040200020003" pitchFamily="34" charset="-34"/>
                <a:cs typeface="#TS  R 2143 Normal" panose="02020603050405020304" pitchFamily="18" charset="-34"/>
              </a:rPr>
              <a:t>เป็นผู้ฝึกฝน</a:t>
            </a:r>
            <a:r>
              <a:rPr lang="th-TH" sz="4800" b="1" dirty="0">
                <a:latin typeface="TH SarabunPSK" panose="020B0500040200020003" pitchFamily="34" charset="-34"/>
                <a:cs typeface="#TS  R 2143 Normal" panose="02020603050405020304" pitchFamily="18" charset="-34"/>
              </a:rPr>
              <a:t>ตนเอง</a:t>
            </a:r>
            <a:r>
              <a:rPr lang="en-US" sz="4800" dirty="0">
                <a:latin typeface="TH SarabunPSK" panose="020B0500040200020003" pitchFamily="34" charset="-34"/>
                <a:cs typeface="#TS  R 2143 Normal" panose="02020603050405020304" pitchFamily="18" charset="-34"/>
              </a:rPr>
              <a:t> </a:t>
            </a:r>
            <a:r>
              <a:rPr lang="th-TH" sz="4800" dirty="0">
                <a:latin typeface="TH SarabunPSK" panose="020B0500040200020003" pitchFamily="34" charset="-34"/>
                <a:cs typeface="#TS  R 2143 Normal" panose="02020603050405020304" pitchFamily="18" charset="-34"/>
              </a:rPr>
              <a:t>ถึงแม้ว่านาง</a:t>
            </a:r>
            <a:r>
              <a:rPr lang="th-TH" sz="4800" dirty="0" err="1">
                <a:latin typeface="TH SarabunPSK" panose="020B0500040200020003" pitchFamily="34" charset="-34"/>
                <a:cs typeface="#TS  R 2143 Normal" panose="02020603050405020304" pitchFamily="18" charset="-34"/>
              </a:rPr>
              <a:t>ขุชชุตต</a:t>
            </a:r>
            <a:r>
              <a:rPr lang="th-TH" sz="4800" dirty="0">
                <a:latin typeface="TH SarabunPSK" panose="020B0500040200020003" pitchFamily="34" charset="-34"/>
                <a:cs typeface="#TS  R 2143 Normal" panose="02020603050405020304" pitchFamily="18" charset="-34"/>
              </a:rPr>
              <a:t>ราจะยักยอกค่าดอกไม้เป็นประจำทุกวันก็ตาม แต่เมื่อได้ฟังพระธรรมเทศนาของพระพุทธเจ้าแล้ว กลับมีความสำนึกผิด ละเว้นในสิ่งไม่ดีที่ได้กระทำและตั้งมั่นอยู่ในความดีได้ในที่สุด</a:t>
            </a:r>
            <a:r>
              <a:rPr lang="en-US" sz="4800" dirty="0">
                <a:latin typeface="TH SarabunPSK" panose="020B0500040200020003" pitchFamily="34" charset="-34"/>
                <a:cs typeface="#TS  R 2143 Normal" panose="02020603050405020304" pitchFamily="18" charset="-34"/>
              </a:rPr>
              <a:t/>
            </a:r>
            <a:br>
              <a:rPr lang="en-US" sz="4800" dirty="0">
                <a:latin typeface="TH SarabunPSK" panose="020B0500040200020003" pitchFamily="34" charset="-34"/>
                <a:cs typeface="#TS  R 2143 Normal" panose="02020603050405020304" pitchFamily="18" charset="-34"/>
              </a:rPr>
            </a:br>
            <a:endParaRPr lang="en-US" sz="4800" dirty="0">
              <a:latin typeface="TH SarabunPSK" panose="020B0500040200020003" pitchFamily="34" charset="-34"/>
              <a:cs typeface="#TS  R 2143 Normal" panose="02020603050405020304" pitchFamily="18" charset="-34"/>
            </a:endParaRPr>
          </a:p>
        </p:txBody>
      </p:sp>
      <p:pic>
        <p:nvPicPr>
          <p:cNvPr id="4" name="รูปภาพ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52246" y="490485"/>
            <a:ext cx="4340728" cy="1335140"/>
          </a:xfrm>
          <a:prstGeom prst="rect">
            <a:avLst/>
          </a:prstGeom>
        </p:spPr>
      </p:pic>
      <p:pic>
        <p:nvPicPr>
          <p:cNvPr id="5" name="รูปภาพ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91203" y="490485"/>
            <a:ext cx="1432684" cy="1158340"/>
          </a:xfrm>
          <a:prstGeom prst="rect">
            <a:avLst/>
          </a:prstGeom>
        </p:spPr>
      </p:pic>
      <p:pic>
        <p:nvPicPr>
          <p:cNvPr id="6" name="รูปภาพ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50770" y="578885"/>
            <a:ext cx="1432684" cy="1158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49948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h-TH" sz="4400" b="1" dirty="0">
                <a:latin typeface="_Layiji MaHaNiYom V 1.2" panose="02000000000000000000" pitchFamily="2" charset="0"/>
                <a:cs typeface="_Layiji MaHaNiYom V 1.2" panose="02000000000000000000" pitchFamily="2" charset="0"/>
              </a:rPr>
              <a:t>เป็นผู้มีปัญญามาก</a:t>
            </a:r>
            <a:r>
              <a:rPr lang="en-US" sz="4400" dirty="0">
                <a:latin typeface="_Layiji MaHaNiYom V 1.2" panose="02000000000000000000" pitchFamily="2" charset="0"/>
                <a:cs typeface="_Layiji MaHaNiYom V 1.2" panose="02000000000000000000" pitchFamily="2" charset="0"/>
              </a:rPr>
              <a:t> </a:t>
            </a:r>
            <a:r>
              <a:rPr lang="th-TH" sz="4400" dirty="0">
                <a:latin typeface="_Layiji MaHaNiYom V 1.2" panose="02000000000000000000" pitchFamily="2" charset="0"/>
                <a:cs typeface="_Layiji MaHaNiYom V 1.2" panose="02000000000000000000" pitchFamily="2" charset="0"/>
              </a:rPr>
              <a:t>เอาใจใส่จดจำพระธรรมคำสอนและนำมาถ่ายทอดได้อย่างเชี่ยวชาญ จนได้รับการยกย่องจากพระพุทธเจ้าว่าเป็นเอตทัคคะในการเทศน์สอนคนอื่น</a:t>
            </a:r>
            <a:endParaRPr lang="en-US" sz="4400" dirty="0">
              <a:latin typeface="_Layiji MaHaNiYom V 1.2" panose="02000000000000000000" pitchFamily="2" charset="0"/>
              <a:cs typeface="_Layiji MaHaNiYom V 1.2" panose="02000000000000000000" pitchFamily="2" charset="0"/>
            </a:endParaRPr>
          </a:p>
          <a:p>
            <a:endParaRPr lang="en-US" sz="4400" dirty="0">
              <a:latin typeface="_Layiji MaHaNiYom V 1.2" panose="02000000000000000000" pitchFamily="2" charset="0"/>
              <a:cs typeface="_Layiji MaHaNiYom V 1.2" panose="02000000000000000000" pitchFamily="2" charset="0"/>
            </a:endParaRPr>
          </a:p>
        </p:txBody>
      </p:sp>
      <p:pic>
        <p:nvPicPr>
          <p:cNvPr id="4" name="รูปภาพ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72262" y="365834"/>
            <a:ext cx="1432684" cy="1158340"/>
          </a:xfrm>
          <a:prstGeom prst="rect">
            <a:avLst/>
          </a:prstGeom>
        </p:spPr>
      </p:pic>
      <p:pic>
        <p:nvPicPr>
          <p:cNvPr id="5" name="รูปภาพ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73180" y="365125"/>
            <a:ext cx="1432684" cy="1158340"/>
          </a:xfrm>
          <a:prstGeom prst="rect">
            <a:avLst/>
          </a:prstGeom>
        </p:spPr>
      </p:pic>
      <p:pic>
        <p:nvPicPr>
          <p:cNvPr id="6" name="รูปภาพ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44456" y="276725"/>
            <a:ext cx="4340728" cy="13351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5778821"/>
      </p:ext>
    </p:extLst>
  </p:cSld>
  <p:clrMapOvr>
    <a:masterClrMapping/>
  </p:clrMapOvr>
</p:sld>
</file>

<file path=ppt/theme/theme1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195</Words>
  <Application>Microsoft Office PowerPoint</Application>
  <PresentationFormat>แบบจอกว้าง</PresentationFormat>
  <Paragraphs>7</Paragraphs>
  <Slides>5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8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5</vt:i4>
      </vt:variant>
    </vt:vector>
  </HeadingPairs>
  <TitlesOfParts>
    <vt:vector size="14" baseType="lpstr">
      <vt:lpstr>#TS  R 2143 Normal</vt:lpstr>
      <vt:lpstr>_Layiji MaHaNiYom V 1.2</vt:lpstr>
      <vt:lpstr>Angsana New</vt:lpstr>
      <vt:lpstr>Arial</vt:lpstr>
      <vt:lpstr>Calibri</vt:lpstr>
      <vt:lpstr>Calibri Light</vt:lpstr>
      <vt:lpstr>Cordia New</vt:lpstr>
      <vt:lpstr>TH SarabunPSK</vt:lpstr>
      <vt:lpstr>ธีมของ Office</vt:lpstr>
      <vt:lpstr>ประวัตินางขุชชุตตรา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ประวัตินางขุชชุตตรา</dc:title>
  <dc:creator>Acer</dc:creator>
  <cp:lastModifiedBy>Acer</cp:lastModifiedBy>
  <cp:revision>4</cp:revision>
  <dcterms:created xsi:type="dcterms:W3CDTF">2020-06-11T04:24:16Z</dcterms:created>
  <dcterms:modified xsi:type="dcterms:W3CDTF">2020-06-11T04:46:34Z</dcterms:modified>
</cp:coreProperties>
</file>