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B736-814D-4D92-A293-19F8F212151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F642-ABED-4535-8C98-C662CC54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5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B736-814D-4D92-A293-19F8F212151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F642-ABED-4535-8C98-C662CC54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8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B736-814D-4D92-A293-19F8F212151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F642-ABED-4535-8C98-C662CC54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B736-814D-4D92-A293-19F8F212151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F642-ABED-4535-8C98-C662CC54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B736-814D-4D92-A293-19F8F212151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F642-ABED-4535-8C98-C662CC54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6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B736-814D-4D92-A293-19F8F212151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F642-ABED-4535-8C98-C662CC54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5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B736-814D-4D92-A293-19F8F212151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F642-ABED-4535-8C98-C662CC54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B736-814D-4D92-A293-19F8F212151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F642-ABED-4535-8C98-C662CC54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7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B736-814D-4D92-A293-19F8F212151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F642-ABED-4535-8C98-C662CC54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B736-814D-4D92-A293-19F8F212151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F642-ABED-4535-8C98-C662CC54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1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B736-814D-4D92-A293-19F8F212151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F642-ABED-4535-8C98-C662CC54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9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B736-814D-4D92-A293-19F8F212151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8F642-ABED-4535-8C98-C662CC54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6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h.wikipedia.org/wiki/%E0%B8%9B%E0%B8%A3%E0%B8%B0%E0%B9%80%E0%B8%97%E0%B8%A8%E0%B8%AD%E0%B8%B4%E0%B8%99%E0%B9%80%E0%B8%94%E0%B8%B5%E0%B8%A2" TargetMode="External"/><Relationship Id="rId13" Type="http://schemas.openxmlformats.org/officeDocument/2006/relationships/image" Target="../media/image1.jpg"/><Relationship Id="rId3" Type="http://schemas.openxmlformats.org/officeDocument/2006/relationships/hyperlink" Target="https://th.wikipedia.org/wiki/%E0%B8%A8%E0%B8%B2%E0%B8%AA%E0%B8%99%E0%B8%B2%E0%B8%84%E0%B8%A3%E0%B8%B4%E0%B8%AA%E0%B8%95%E0%B9%8C" TargetMode="External"/><Relationship Id="rId7" Type="http://schemas.openxmlformats.org/officeDocument/2006/relationships/hyperlink" Target="https://th.wikipedia.org/wiki/%E0%B9%81%E0%B8%84%E0%B8%A7%E0%B9%89%E0%B8%99%E0%B8%A1%E0%B8%84%E0%B8%98" TargetMode="External"/><Relationship Id="rId12" Type="http://schemas.openxmlformats.org/officeDocument/2006/relationships/hyperlink" Target="https://th.wikipedia.org/wiki/%E0%B8%AA%E0%B8%87%E0%B8%84%E0%B8%A3%E0%B8%B2%E0%B8%A1%E0%B9%82%E0%B8%A5%E0%B8%81%E0%B8%84%E0%B8%A3%E0%B8%B1%E0%B9%89%E0%B8%87%E0%B8%97%E0%B8%B5%E0%B9%88_2" TargetMode="External"/><Relationship Id="rId2" Type="http://schemas.openxmlformats.org/officeDocument/2006/relationships/hyperlink" Target="https://th.wikipedia.org/wiki/%E0%B8%AD%E0%B9%80%E0%B8%97%E0%B8%A7%E0%B8%99%E0%B8%B4%E0%B8%A2%E0%B8%A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h.wikipedia.org/wiki/%E0%B8%95%E0%B8%B3%E0%B8%9A%E0%B8%A5%E0%B8%AD%E0%B8%B8%E0%B8%A3%E0%B8%B8%E0%B9%80%E0%B8%A7%E0%B8%A5%E0%B8%B2%E0%B9%80%E0%B8%AA%E0%B8%99%E0%B8%B2%E0%B8%99%E0%B8%B4%E0%B8%84%E0%B8%A1" TargetMode="External"/><Relationship Id="rId11" Type="http://schemas.openxmlformats.org/officeDocument/2006/relationships/hyperlink" Target="https://th.wikipedia.org/wiki/%E0%B8%A1%E0%B8%AB%E0%B8%B2%E0%B8%A2%E0%B8%B2%E0%B8%99" TargetMode="External"/><Relationship Id="rId5" Type="http://schemas.openxmlformats.org/officeDocument/2006/relationships/hyperlink" Target="https://th.wikipedia.org/wiki/%E0%B8%A8%E0%B8%B2%E0%B8%AA%E0%B8%99%E0%B8%B2%E0%B8%AE%E0%B8%B4%E0%B8%99%E0%B8%94%E0%B8%B9" TargetMode="External"/><Relationship Id="rId10" Type="http://schemas.openxmlformats.org/officeDocument/2006/relationships/hyperlink" Target="https://th.wikipedia.org/wiki/%E0%B9%80%E0%B8%96%E0%B8%A3%E0%B8%A7%E0%B8%B2%E0%B8%97" TargetMode="External"/><Relationship Id="rId4" Type="http://schemas.openxmlformats.org/officeDocument/2006/relationships/hyperlink" Target="https://th.wikipedia.org/wiki/%E0%B8%A8%E0%B8%B2%E0%B8%AA%E0%B8%99%E0%B8%B2%E0%B8%AD%E0%B8%B4%E0%B8%AA%E0%B8%A5%E0%B8%B2%E0%B8%A1" TargetMode="External"/><Relationship Id="rId9" Type="http://schemas.openxmlformats.org/officeDocument/2006/relationships/hyperlink" Target="https://th.wikipedia.org/wiki/%E0%B8%9E%E0%B8%B8%E0%B8%97%E0%B8%98%E0%B8%84%E0%B8%A2%E0%B8%B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75841" y="254961"/>
            <a:ext cx="7229338" cy="985704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chemeClr val="accent5"/>
                </a:solidFill>
                <a:cs typeface="#TS  Malee Normal" panose="02020603050405020304" pitchFamily="18" charset="-34"/>
              </a:rPr>
              <a:t>การเผยแผ่พระพุทธศาสนาในประเทศเพื่อนบ้าน</a:t>
            </a:r>
            <a:endParaRPr lang="en-US" sz="3200" b="1" dirty="0">
              <a:solidFill>
                <a:schemeClr val="accent5"/>
              </a:solidFill>
              <a:cs typeface="#TS  Malee Normal" panose="02020603050405020304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18510" y="1532586"/>
            <a:ext cx="10119440" cy="4520484"/>
          </a:xfrm>
        </p:spPr>
        <p:txBody>
          <a:bodyPr/>
          <a:lstStyle/>
          <a:p>
            <a:pPr algn="l" fontAlgn="base"/>
            <a:r>
              <a:rPr lang="th-TH" dirty="0" smtClean="0"/>
              <a:t>   พระพุทธศาสนา</a:t>
            </a:r>
            <a:r>
              <a:rPr lang="th-TH" dirty="0"/>
              <a:t>เป็นศาสนาประเภท</a:t>
            </a:r>
            <a:r>
              <a:rPr lang="th-TH" u="sng" dirty="0">
                <a:hlinkClick r:id="rId2" tooltip="อเทวนิยม"/>
              </a:rPr>
              <a:t>อเทวนิยม</a:t>
            </a:r>
            <a:r>
              <a:rPr lang="en-US" dirty="0"/>
              <a:t> </a:t>
            </a:r>
            <a:r>
              <a:rPr lang="th-TH" dirty="0"/>
              <a:t>และเป็นศาสนาที่มีผู้นับถือมากศาสนาหนึ่งของโลก </a:t>
            </a:r>
            <a:r>
              <a:rPr lang="th-TH" dirty="0" smtClean="0"/>
              <a:t>รองจาก</a:t>
            </a:r>
            <a:r>
              <a:rPr lang="en-US" dirty="0"/>
              <a:t> </a:t>
            </a:r>
            <a:r>
              <a:rPr lang="th-TH" u="sng" dirty="0">
                <a:hlinkClick r:id="rId3" tooltip="ศาสนาคริสต์"/>
              </a:rPr>
              <a:t>ศาสนาคริสต์</a:t>
            </a:r>
            <a:r>
              <a:rPr lang="en-US" dirty="0"/>
              <a:t> </a:t>
            </a:r>
            <a:r>
              <a:rPr lang="th-TH" u="sng" dirty="0">
                <a:hlinkClick r:id="rId4" tooltip="ศาสนาอิสลาม"/>
              </a:rPr>
              <a:t>ศาสนาอิสลาม</a:t>
            </a:r>
            <a:r>
              <a:rPr lang="en-US" dirty="0"/>
              <a:t> </a:t>
            </a:r>
            <a:r>
              <a:rPr lang="th-TH" dirty="0"/>
              <a:t>และ</a:t>
            </a:r>
            <a:r>
              <a:rPr lang="th-TH" u="sng" dirty="0">
                <a:hlinkClick r:id="rId5" tooltip="ศาสนาฮินดู"/>
              </a:rPr>
              <a:t>ศาสนาฮินดู</a:t>
            </a:r>
            <a:r>
              <a:rPr lang="en-US" dirty="0"/>
              <a:t> </a:t>
            </a:r>
            <a:r>
              <a:rPr lang="th-TH" b="1" dirty="0"/>
              <a:t>ประวัติความเป็นมาของศาสนาพุทธ</a:t>
            </a:r>
            <a:r>
              <a:rPr lang="th-TH" dirty="0"/>
              <a:t>เริ่มตั้งแต่สมัยพุทธกาล ผู้ประกาศศาสนาและเป็นศาสดาของศาสนาพุทธคือพระ</a:t>
            </a:r>
            <a:r>
              <a:rPr lang="th-TH" dirty="0" err="1"/>
              <a:t>สัม</a:t>
            </a:r>
            <a:r>
              <a:rPr lang="th-TH" dirty="0"/>
              <a:t>มาส</a:t>
            </a:r>
            <a:r>
              <a:rPr lang="th-TH" dirty="0" err="1"/>
              <a:t>ัม</a:t>
            </a:r>
            <a:r>
              <a:rPr lang="th-TH" dirty="0"/>
              <a:t>พุทธเจ้า ทรงตรัสรู้เมื่อวันขึ้น </a:t>
            </a:r>
            <a:r>
              <a:rPr lang="en-US" dirty="0"/>
              <a:t>15 </a:t>
            </a:r>
            <a:r>
              <a:rPr lang="th-TH" dirty="0"/>
              <a:t>ค่ำ เดือนวิสาขะหรือเดือน </a:t>
            </a:r>
            <a:r>
              <a:rPr lang="en-US" dirty="0"/>
              <a:t>6 </a:t>
            </a:r>
            <a:r>
              <a:rPr lang="th-TH" dirty="0"/>
              <a:t>ณ ใต้ต้นพระศรีมหาโพธิ์</a:t>
            </a:r>
            <a:r>
              <a:rPr lang="en-US" dirty="0"/>
              <a:t> </a:t>
            </a:r>
            <a:r>
              <a:rPr lang="th-TH" u="sng" dirty="0">
                <a:hlinkClick r:id="rId6" tooltip="ตำบลอุรุเวลาเสนานิคม"/>
              </a:rPr>
              <a:t>ตำบลอุรุเวลาเสนานิคม</a:t>
            </a:r>
            <a:r>
              <a:rPr lang="en-US" dirty="0"/>
              <a:t> </a:t>
            </a:r>
            <a:r>
              <a:rPr lang="th-TH" u="sng" dirty="0">
                <a:hlinkClick r:id="rId7" tooltip="แคว้นมคธ"/>
              </a:rPr>
              <a:t>แคว้นมคธ</a:t>
            </a:r>
            <a:r>
              <a:rPr lang="en-US" dirty="0"/>
              <a:t> </a:t>
            </a:r>
            <a:r>
              <a:rPr lang="th-TH" u="sng" dirty="0">
                <a:hlinkClick r:id="rId8" tooltip="ประเทศอินเดีย"/>
              </a:rPr>
              <a:t>ประเทศอินเดีย</a:t>
            </a:r>
            <a:r>
              <a:rPr lang="en-US" dirty="0"/>
              <a:t> 45 </a:t>
            </a:r>
            <a:r>
              <a:rPr lang="th-TH" dirty="0"/>
              <a:t>ปี ก่อนพุทธศักราช ปัจจุบันสถานที่นี้ เรียกว่า</a:t>
            </a:r>
            <a:r>
              <a:rPr lang="en-US" dirty="0"/>
              <a:t> </a:t>
            </a:r>
            <a:r>
              <a:rPr lang="th-TH" u="sng" dirty="0">
                <a:hlinkClick r:id="rId9" tooltip="พุทธคยา"/>
              </a:rPr>
              <a:t>พุทธคยา</a:t>
            </a:r>
            <a:r>
              <a:rPr lang="en-US" dirty="0"/>
              <a:t> </a:t>
            </a:r>
            <a:r>
              <a:rPr lang="th-TH" dirty="0"/>
              <a:t>อยู่ห่างจากเมืองคยาประมาณ </a:t>
            </a:r>
            <a:r>
              <a:rPr lang="en-US" dirty="0"/>
              <a:t>11 </a:t>
            </a:r>
            <a:r>
              <a:rPr lang="th-TH" dirty="0"/>
              <a:t>กิโลเมตร ประวัติความเป็นมาของพุทธศาสนาหลังจากการประกาศศาสนา เริ่มจากการแพร่หลายไปทั่วอินเดีย หลังพุทธปรินิพพาน </a:t>
            </a:r>
            <a:r>
              <a:rPr lang="en-US" dirty="0"/>
              <a:t>100 </a:t>
            </a:r>
            <a:r>
              <a:rPr lang="th-TH" dirty="0"/>
              <a:t>ปี จึงแตกเป็นนิกายย่อย โดยนิกายที่สำคัญคือ</a:t>
            </a:r>
            <a:r>
              <a:rPr lang="en-US" dirty="0"/>
              <a:t> </a:t>
            </a:r>
            <a:r>
              <a:rPr lang="th-TH" u="sng" dirty="0">
                <a:hlinkClick r:id="rId10" tooltip="เถรวาท"/>
              </a:rPr>
              <a:t>เถรวาท</a:t>
            </a:r>
            <a:r>
              <a:rPr lang="th-TH" dirty="0"/>
              <a:t>และ</a:t>
            </a:r>
            <a:r>
              <a:rPr lang="th-TH" u="sng" dirty="0">
                <a:hlinkClick r:id="rId11" tooltip="มหายาน"/>
              </a:rPr>
              <a:t>มหายาน</a:t>
            </a:r>
            <a:endParaRPr lang="en-US" dirty="0"/>
          </a:p>
          <a:p>
            <a:pPr algn="l"/>
            <a:r>
              <a:rPr lang="th-TH" b="1" dirty="0" smtClean="0"/>
              <a:t>     นิกาย</a:t>
            </a:r>
            <a:r>
              <a:rPr lang="th-TH" b="1" dirty="0"/>
              <a:t>มหายานได้แพร่หลายไปทั่วเอเชียกลาง เอเชียตะวันออกเฉียงใต้ และเอเชียตะวันออก เมื่อศาสนาพุทธในอินเดียเสื่อมลง พุทธศาสนามหายานในเอเชียกลางและเอเชียตะวันออกเฉียงใต้ได้เสื่อมตามไปด้วย ยังคงเหลือในจีน ทิเบต ญี่ปุ่น เวียดนาม ส่วนนิกายเถรวาทได้เฟื่องฟูขึ้นอีกครั้งในศรีลังกา และแพร่หลายไปในเอเชียตะวันออกเฉียงใต้ พุทธศาสนาได้แพร่หลายไปยังโลกตะวันตกตั้งแต่ครั้งโบราณ แต่ชาวตะวันตกหันมาสนใจพุทธศาสนามากขึ้นในยุคจักรวรรดินิยมและหลัง</a:t>
            </a:r>
            <a:r>
              <a:rPr lang="th-TH" b="1" u="sng" dirty="0">
                <a:hlinkClick r:id="rId12" tooltip="สงครามโลกครั้งที่ 2"/>
              </a:rPr>
              <a:t>สงครามโลกครั้งที่ 2</a:t>
            </a:r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25" y="1"/>
            <a:ext cx="1622738" cy="1622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909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957" y="69011"/>
            <a:ext cx="1627773" cy="1621677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759655"/>
            <a:ext cx="1595511" cy="931033"/>
          </a:xfrm>
        </p:spPr>
        <p:txBody>
          <a:bodyPr>
            <a:normAutofit/>
          </a:bodyPr>
          <a:lstStyle/>
          <a:p>
            <a:r>
              <a:rPr lang="th-TH" b="1" dirty="0" smtClean="0">
                <a:cs typeface="#TS  R 2143 Normal" panose="02020603050405020304" pitchFamily="18" charset="-34"/>
              </a:rPr>
              <a:t>สายที่ </a:t>
            </a:r>
            <a:r>
              <a:rPr lang="en-US" b="1" dirty="0" smtClean="0">
                <a:cs typeface="#TS  R 2143 Normal" panose="02020603050405020304" pitchFamily="18" charset="-34"/>
              </a:rPr>
              <a:t>8</a:t>
            </a:r>
            <a:r>
              <a:rPr lang="en-US" dirty="0" smtClean="0">
                <a:cs typeface="#TS  R 2143 Normal" panose="02020603050405020304" pitchFamily="18" charset="-34"/>
              </a:rPr>
              <a:t> </a:t>
            </a:r>
            <a:endParaRPr lang="en-US" dirty="0">
              <a:cs typeface="#TS  R 2143 Normal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th-TH" dirty="0" smtClean="0"/>
              <a:t>  พระ</a:t>
            </a:r>
            <a:r>
              <a:rPr lang="th-TH" dirty="0"/>
              <a:t>โสณเถระ และพระ</a:t>
            </a:r>
            <a:r>
              <a:rPr lang="th-TH" dirty="0" err="1"/>
              <a:t>อุตตรเถ</a:t>
            </a:r>
            <a:r>
              <a:rPr lang="th-TH" dirty="0"/>
              <a:t>ระ เป็นหัวหน้าคณะ ไปเผยแผ่พระพุทธศาสนา ณ ดินแดนสุวรรณภูมิ ซึ่งปัจจุบันคือ ประเทศในคาบสมุทรอินโดจีน เช่น พม่า ไทย ลาว เขมร เป็น</a:t>
            </a:r>
            <a:r>
              <a:rPr lang="th-TH" dirty="0" smtClean="0"/>
              <a:t>ต้น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935" y="2816163"/>
            <a:ext cx="4952130" cy="300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43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957" y="69011"/>
            <a:ext cx="1627773" cy="1621677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675249"/>
            <a:ext cx="1848729" cy="1015439"/>
          </a:xfrm>
        </p:spPr>
        <p:txBody>
          <a:bodyPr/>
          <a:lstStyle/>
          <a:p>
            <a:r>
              <a:rPr lang="th-TH" b="1" dirty="0" smtClean="0">
                <a:cs typeface="#TS  R 2143 Normal" panose="02020603050405020304" pitchFamily="18" charset="-34"/>
              </a:rPr>
              <a:t>สายที่ </a:t>
            </a:r>
            <a:r>
              <a:rPr lang="en-US" b="1" dirty="0" smtClean="0">
                <a:cs typeface="#TS  R 2143 Normal" panose="02020603050405020304" pitchFamily="18" charset="-34"/>
              </a:rPr>
              <a:t>9</a:t>
            </a:r>
            <a:r>
              <a:rPr lang="en-US" dirty="0" smtClean="0">
                <a:cs typeface="#TS  R 2143 Normal" panose="02020603050405020304" pitchFamily="18" charset="-34"/>
              </a:rPr>
              <a:t> </a:t>
            </a:r>
            <a:endParaRPr lang="en-US" dirty="0">
              <a:cs typeface="#TS  R 2143 Normal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พระมหิ</a:t>
            </a:r>
            <a:r>
              <a:rPr lang="th-TH" dirty="0"/>
              <a:t>นทเถระ (โอรสพระเจ้าอโศกมหาราช) พร้อมด้วยคณะ คือพระอริ</a:t>
            </a:r>
            <a:r>
              <a:rPr lang="th-TH" dirty="0" err="1"/>
              <a:t>ฏฐเถ</a:t>
            </a:r>
            <a:r>
              <a:rPr lang="th-TH" dirty="0"/>
              <a:t>ระ พระอุทร</a:t>
            </a:r>
            <a:r>
              <a:rPr lang="th-TH" dirty="0" err="1"/>
              <a:t>ิยเถ</a:t>
            </a:r>
            <a:r>
              <a:rPr lang="th-TH" dirty="0"/>
              <a:t>ระ พระสัมพลเถระ และพระ</a:t>
            </a:r>
            <a:r>
              <a:rPr lang="th-TH" dirty="0" err="1"/>
              <a:t>หั</a:t>
            </a:r>
            <a:r>
              <a:rPr lang="th-TH" dirty="0"/>
              <a:t>ททสารเถระ ไปเผยแผ่พระพุทธศาสนา ณ ลังกาทวีป ในรัชสมัยของพระเจ้าเทวาน</a:t>
            </a:r>
            <a:r>
              <a:rPr lang="th-TH" dirty="0" err="1"/>
              <a:t>ัมปิย</a:t>
            </a:r>
            <a:r>
              <a:rPr lang="th-TH" dirty="0"/>
              <a:t>ติสสะ กษัตริย์แห่งลังกาทวีป ปัจจุบัน คือ ประเทศศรี</a:t>
            </a:r>
            <a:r>
              <a:rPr lang="th-TH" dirty="0" smtClean="0"/>
              <a:t>ลังกา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257" y="2931077"/>
            <a:ext cx="4767485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1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913" y="0"/>
            <a:ext cx="1627773" cy="1621677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942535"/>
            <a:ext cx="5717345" cy="168813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ประวัติความเป็นมาและความสำคัญ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2191385"/>
            <a:ext cx="10908323" cy="435133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th-TH" sz="3600" dirty="0" smtClean="0"/>
              <a:t>การ</a:t>
            </a:r>
            <a:r>
              <a:rPr lang="th-TH" sz="3600" dirty="0"/>
              <a:t>เผยแผ่พระพุทธศาสนาไปยังประเทศ</a:t>
            </a:r>
            <a:r>
              <a:rPr lang="th-TH" sz="3600" dirty="0" err="1"/>
              <a:t>ต่างๆ</a:t>
            </a:r>
            <a:r>
              <a:rPr lang="th-TH" sz="3600" dirty="0"/>
              <a:t>นั้น เป็นการสืบสานพระพุทธศาสนาให้คงอยู่</a:t>
            </a:r>
            <a:r>
              <a:rPr lang="th-TH" sz="3600" dirty="0" smtClean="0"/>
              <a:t>ตลอดไป  พระพุทธเจ้า</a:t>
            </a:r>
            <a:r>
              <a:rPr lang="th-TH" sz="3600" dirty="0"/>
              <a:t>ทรงประกาศพระพุทธศาสนาไปยังดินแดน</a:t>
            </a:r>
            <a:r>
              <a:rPr lang="th-TH" sz="3600" dirty="0" err="1"/>
              <a:t>ต่างๆ</a:t>
            </a:r>
            <a:r>
              <a:rPr lang="th-TH" sz="3600" dirty="0"/>
              <a:t>ในชมพูทวีปซึ่งในสมัยพระเจ้าอโศก</a:t>
            </a:r>
            <a:r>
              <a:rPr lang="th-TH" sz="3600" dirty="0" smtClean="0"/>
              <a:t>มหาราชพระองค์</a:t>
            </a:r>
            <a:r>
              <a:rPr lang="th-TH" sz="3600" dirty="0"/>
              <a:t>มีความศรัทธาเลื่อมใสในพระพุทธศาสนามาก</a:t>
            </a:r>
            <a:r>
              <a:rPr lang="en-US" sz="3600" dirty="0"/>
              <a:t>  </a:t>
            </a:r>
            <a:r>
              <a:rPr lang="th-TH" sz="3600" dirty="0"/>
              <a:t>ทรง</a:t>
            </a:r>
            <a:r>
              <a:rPr lang="th-TH" sz="3600" dirty="0" err="1"/>
              <a:t>อุปถัทภ์</a:t>
            </a:r>
            <a:r>
              <a:rPr lang="th-TH" sz="3600" dirty="0"/>
              <a:t>โดยให้มี</a:t>
            </a:r>
            <a:r>
              <a:rPr lang="th-TH" sz="3600" dirty="0" err="1"/>
              <a:t>การทำ</a:t>
            </a:r>
            <a:r>
              <a:rPr lang="th-TH" sz="3600" dirty="0"/>
              <a:t>สังคายนา</a:t>
            </a:r>
            <a:r>
              <a:rPr lang="th-TH" sz="3600" dirty="0" smtClean="0"/>
              <a:t>พระไตรปิฎก   ครั้งที่3</a:t>
            </a:r>
            <a:r>
              <a:rPr lang="en-US" sz="3600" dirty="0"/>
              <a:t>   </a:t>
            </a:r>
            <a:r>
              <a:rPr lang="th-TH" sz="3600" dirty="0"/>
              <a:t>ในช่วง</a:t>
            </a:r>
            <a:r>
              <a:rPr lang="en-US" sz="3600" dirty="0"/>
              <a:t>  </a:t>
            </a:r>
            <a:r>
              <a:rPr lang="th-TH" sz="3600" dirty="0"/>
              <a:t>พ.ศ.๒๓๔</a:t>
            </a:r>
            <a:r>
              <a:rPr lang="en-US" sz="3600" dirty="0"/>
              <a:t>   </a:t>
            </a:r>
            <a:r>
              <a:rPr lang="th-TH" sz="3600" dirty="0"/>
              <a:t>ณ</a:t>
            </a:r>
            <a:r>
              <a:rPr lang="en-US" sz="3600" dirty="0"/>
              <a:t>  </a:t>
            </a:r>
            <a:r>
              <a:rPr lang="th-TH" sz="3600" dirty="0"/>
              <a:t>วัดอโศการาม</a:t>
            </a:r>
            <a:r>
              <a:rPr lang="en-US" sz="3600" dirty="0"/>
              <a:t>  </a:t>
            </a:r>
            <a:r>
              <a:rPr lang="th-TH" sz="3600" dirty="0"/>
              <a:t>แคว้นมคธ</a:t>
            </a:r>
            <a:r>
              <a:rPr lang="en-US" sz="3600" dirty="0"/>
              <a:t>  </a:t>
            </a:r>
            <a:r>
              <a:rPr lang="th-TH" sz="3600" dirty="0"/>
              <a:t>และยังส่งพระธรรมทูต 9 สาย</a:t>
            </a:r>
            <a:r>
              <a:rPr lang="en-US" sz="3600" dirty="0"/>
              <a:t>  </a:t>
            </a:r>
            <a:r>
              <a:rPr lang="th-TH" sz="3600" dirty="0"/>
              <a:t>ออกไป</a:t>
            </a:r>
            <a:r>
              <a:rPr lang="th-TH" sz="3600" dirty="0" smtClean="0"/>
              <a:t>ประกาศ </a:t>
            </a:r>
            <a:r>
              <a:rPr lang="en-US" sz="3600" dirty="0"/>
              <a:t> </a:t>
            </a:r>
            <a:r>
              <a:rPr lang="th-TH" sz="3600" dirty="0"/>
              <a:t>พระพุทธศาสนาไปยังดินแดน</a:t>
            </a:r>
            <a:r>
              <a:rPr lang="th-TH" sz="3600" dirty="0" err="1"/>
              <a:t>ต่างๆ</a:t>
            </a:r>
            <a:r>
              <a:rPr lang="th-TH" sz="3600" dirty="0"/>
              <a:t> ที่อยู่ใกล้เคียงกับชมพูทวีปต่อมาได้ขยายตัวยังประเทศและภูมิภาค</a:t>
            </a:r>
            <a:r>
              <a:rPr lang="th-TH" sz="3600" dirty="0" err="1" smtClean="0"/>
              <a:t>ต่างๆ</a:t>
            </a:r>
            <a:r>
              <a:rPr lang="th-TH" sz="3600" dirty="0" smtClean="0"/>
              <a:t>จึง</a:t>
            </a:r>
            <a:r>
              <a:rPr lang="th-TH" sz="3600" dirty="0"/>
              <a:t>ทำให้พระพุทธ</a:t>
            </a:r>
            <a:r>
              <a:rPr lang="th-TH" sz="3600" dirty="0" err="1"/>
              <a:t>ศา</a:t>
            </a:r>
            <a:r>
              <a:rPr lang="th-TH" sz="3600" dirty="0"/>
              <a:t>นาได้แพร่หลายไปทั่วโลก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653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913" y="0"/>
            <a:ext cx="1627773" cy="1621677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91419" y="323557"/>
            <a:ext cx="1919068" cy="1029506"/>
          </a:xfrm>
        </p:spPr>
        <p:txBody>
          <a:bodyPr/>
          <a:lstStyle/>
          <a:p>
            <a:r>
              <a:rPr lang="th-TH" b="1" dirty="0" smtClean="0"/>
              <a:t>สายที่ ๑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h-TH" dirty="0" smtClean="0"/>
              <a:t>มี</a:t>
            </a:r>
            <a:r>
              <a:rPr lang="th-TH" dirty="0"/>
              <a:t>พระ</a:t>
            </a:r>
            <a:r>
              <a:rPr lang="th-TH" dirty="0" err="1"/>
              <a:t>มัชฌัน</a:t>
            </a:r>
            <a:r>
              <a:rPr lang="th-TH" dirty="0"/>
              <a:t>ติ</a:t>
            </a:r>
            <a:r>
              <a:rPr lang="th-TH" dirty="0" err="1"/>
              <a:t>กเถ</a:t>
            </a:r>
            <a:r>
              <a:rPr lang="th-TH" dirty="0"/>
              <a:t>ระเป็นหัวหน้าคณะ ไปเผยแผ่พระพุทธศาสนา ณ แคว้นก</a:t>
            </a:r>
            <a:r>
              <a:rPr lang="th-TH" dirty="0" err="1"/>
              <a:t>ัษมิ</a:t>
            </a:r>
            <a:r>
              <a:rPr lang="th-TH" dirty="0"/>
              <a:t>ระ คือ รัฐแคชเมียร์ ประเทศอินเดียปัจจุบัน และแคว้นคันธาระ ในปัจจุบัน คือ รัฐ</a:t>
            </a:r>
            <a:r>
              <a:rPr lang="th-TH" dirty="0" err="1"/>
              <a:t>ปัญ</a:t>
            </a:r>
            <a:r>
              <a:rPr lang="th-TH" dirty="0"/>
              <a:t>จาป ทั้งของประเทศอินเดียและประเทศปากีสถาน</a:t>
            </a:r>
            <a:endParaRPr lang="en-US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177" y="2925250"/>
            <a:ext cx="47625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4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618978"/>
            <a:ext cx="1778391" cy="1071710"/>
          </a:xfrm>
        </p:spPr>
        <p:txBody>
          <a:bodyPr/>
          <a:lstStyle/>
          <a:p>
            <a:r>
              <a:rPr lang="th-TH" b="1" dirty="0" smtClean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สายที่ </a:t>
            </a:r>
            <a:r>
              <a:rPr lang="en-US" b="1" dirty="0" smtClean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2</a:t>
            </a:r>
            <a:endParaRPr lang="en-US" dirty="0"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 </a:t>
            </a:r>
            <a:r>
              <a:rPr lang="th-TH" dirty="0"/>
              <a:t>พระมหาเท</a:t>
            </a:r>
            <a:r>
              <a:rPr lang="th-TH" dirty="0" err="1"/>
              <a:t>วเถ</a:t>
            </a:r>
            <a:r>
              <a:rPr lang="th-TH" dirty="0"/>
              <a:t>ระ เป็นหัวหน้าคณะไปเผยแผ่พระพุทธศาสนาในแคว้นมหิสมณฑ</a:t>
            </a:r>
            <a:r>
              <a:rPr lang="en-US" dirty="0"/>
              <a:t>,</a:t>
            </a:r>
            <a:r>
              <a:rPr lang="th-TH" dirty="0"/>
              <a:t>ปัจจุบัน ได้แก่ รัฐ</a:t>
            </a:r>
            <a:r>
              <a:rPr lang="th-TH" dirty="0" err="1"/>
              <a:t>ไมเซอร์</a:t>
            </a:r>
            <a:r>
              <a:rPr lang="th-TH" dirty="0"/>
              <a:t>และดินแดนแถบลุ่มแม่น้ำโคธาวารี ซึ่งอยู่ในตอนใต้ประเทศอินเดีย</a:t>
            </a:r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077" y="136479"/>
            <a:ext cx="1627773" cy="162167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477" y="2748196"/>
            <a:ext cx="4761389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8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928468"/>
            <a:ext cx="1525172" cy="762220"/>
          </a:xfrm>
        </p:spPr>
        <p:txBody>
          <a:bodyPr/>
          <a:lstStyle/>
          <a:p>
            <a:r>
              <a:rPr lang="th-TH" dirty="0">
                <a:cs typeface="#TS  R 2143 Normal" panose="02020603050405020304" pitchFamily="18" charset="-34"/>
              </a:rPr>
              <a:t>สายที่ 3 </a:t>
            </a:r>
            <a:endParaRPr lang="en-US" dirty="0">
              <a:cs typeface="#TS  R 2143 Normal" panose="02020603050405020304" pitchFamily="18" charset="-34"/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0211" y="69011"/>
            <a:ext cx="1627773" cy="1621677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349" y="2765714"/>
            <a:ext cx="4762500" cy="3724275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359737" y="1811607"/>
            <a:ext cx="88037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/>
              <a:t>พระรักขิตเถระ เป็นหัวหน้าคณะ ไปเผยแผ่พระพุทธศาสนา ณ วนวาสีประเทศ ในปัจจุบันได้แก่ ดินแดนทางตะวันตกเฉียงใต้ของประเทศอินเดีย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767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913" y="69011"/>
            <a:ext cx="1627773" cy="1621677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7012" y="604910"/>
            <a:ext cx="1567375" cy="790356"/>
          </a:xfrm>
        </p:spPr>
        <p:txBody>
          <a:bodyPr/>
          <a:lstStyle/>
          <a:p>
            <a:r>
              <a:rPr lang="th-TH" b="1" dirty="0" smtClean="0">
                <a:cs typeface="#TS  R 2143 Normal" panose="02020603050405020304" pitchFamily="18" charset="-34"/>
              </a:rPr>
              <a:t>สายที่ </a:t>
            </a:r>
            <a:r>
              <a:rPr lang="en-US" b="1" dirty="0" smtClean="0">
                <a:cs typeface="#TS  R 2143 Normal" panose="02020603050405020304" pitchFamily="18" charset="-34"/>
              </a:rPr>
              <a:t>4</a:t>
            </a:r>
            <a:endParaRPr lang="en-US" dirty="0">
              <a:cs typeface="#TS  R 2143 Normal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199" y="1572407"/>
            <a:ext cx="10515600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 </a:t>
            </a:r>
            <a:r>
              <a:rPr lang="th-TH" dirty="0"/>
              <a:t>พระธรรมรักขิตเถระ หรือพระโยนกธรรมรักขิตเถระ (ซึ่งเข้าใจกันว่าเป็นฝรั่งคนแรกในชาติกรีกที่ได้เข้าบวชในพระพุทธศาสนา)เป็นหัวหน้าคณะไปเผยแผ่พระพุทธศาสนา ณ อปรันตกชนบทปัจจุบันสันนิษฐานว่าคือดินแดนแถบชายทะเลเหลือเมืองบอมเบย์</a:t>
            </a:r>
            <a:endParaRPr lang="en-US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680" y="2776331"/>
            <a:ext cx="4761389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8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913" y="0"/>
            <a:ext cx="1627773" cy="1621677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970671"/>
            <a:ext cx="1567375" cy="720017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cs typeface="#TS  R 2143 Normal" panose="02020603050405020304" pitchFamily="18" charset="-34"/>
              </a:rPr>
              <a:t>สายที่ </a:t>
            </a:r>
            <a:r>
              <a:rPr lang="en-US" b="1" dirty="0" smtClean="0">
                <a:cs typeface="#TS  R 2143 Normal" panose="02020603050405020304" pitchFamily="18" charset="-34"/>
              </a:rPr>
              <a:t>5 </a:t>
            </a:r>
            <a:endParaRPr lang="en-US" b="1" dirty="0">
              <a:cs typeface="#TS  R 2143 Normal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621677"/>
            <a:ext cx="10515600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th-TH" dirty="0" smtClean="0"/>
              <a:t>   พระ</a:t>
            </a:r>
            <a:r>
              <a:rPr lang="th-TH" dirty="0"/>
              <a:t>มหาธรรมรักขิตเถระ เป็นหัวหน้าคณะ ไปเผยแผ่พระพุทธศาสนา ณ แคว้นมหาราษฎร์ ปัจจุบัน ได้แก่ รัฐมหาราษฎร์ของประเทศอินเดีย</a:t>
            </a:r>
            <a:endParaRPr lang="en-US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84" y="2466842"/>
            <a:ext cx="4761389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6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822" y="0"/>
            <a:ext cx="1627773" cy="1621677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647114"/>
            <a:ext cx="1497037" cy="1043574"/>
          </a:xfrm>
        </p:spPr>
        <p:txBody>
          <a:bodyPr/>
          <a:lstStyle/>
          <a:p>
            <a:r>
              <a:rPr lang="th-TH" b="1" dirty="0" smtClean="0">
                <a:cs typeface="#TS  R 2143 Normal" panose="02020603050405020304" pitchFamily="18" charset="-34"/>
              </a:rPr>
              <a:t>สายที่ </a:t>
            </a:r>
            <a:r>
              <a:rPr lang="en-US" b="1" dirty="0" smtClean="0">
                <a:cs typeface="#TS  R 2143 Normal" panose="02020603050405020304" pitchFamily="18" charset="-34"/>
              </a:rPr>
              <a:t>6</a:t>
            </a:r>
            <a:endParaRPr lang="en-US" dirty="0">
              <a:cs typeface="#TS  R 2143 Normal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th-TH" dirty="0" smtClean="0"/>
              <a:t>    </a:t>
            </a:r>
            <a:r>
              <a:rPr lang="en-US" dirty="0"/>
              <a:t> </a:t>
            </a:r>
            <a:r>
              <a:rPr lang="th-TH" dirty="0"/>
              <a:t>พระมหารักขิตเถระ เป็นหัวหน้าคณะ ไปเผยแผ่พระพุทธศาสนา ใน</a:t>
            </a:r>
            <a:r>
              <a:rPr lang="th-TH" dirty="0" err="1" smtClean="0"/>
              <a:t>เอเซีย</a:t>
            </a:r>
            <a:r>
              <a:rPr lang="th-TH" dirty="0" smtClean="0"/>
              <a:t>ก</a:t>
            </a:r>
            <a:r>
              <a:rPr lang="th-TH" dirty="0"/>
              <a:t>ลาง ปัจจุบันได้แก่ ดินแดนที่เป็นประเทศอิหร่านและ</a:t>
            </a:r>
            <a:r>
              <a:rPr lang="th-TH" dirty="0" smtClean="0"/>
              <a:t>ตุรกี</a:t>
            </a:r>
          </a:p>
          <a:p>
            <a:pPr marL="0" indent="0" fontAlgn="base">
              <a:buNone/>
            </a:pPr>
            <a:endParaRPr lang="en-US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305" y="2586921"/>
            <a:ext cx="4761389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2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913" y="61358"/>
            <a:ext cx="1627773" cy="1621677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872197"/>
            <a:ext cx="1497037" cy="818491"/>
          </a:xfrm>
        </p:spPr>
        <p:txBody>
          <a:bodyPr/>
          <a:lstStyle/>
          <a:p>
            <a:r>
              <a:rPr lang="th-TH" b="1" dirty="0" smtClean="0">
                <a:cs typeface="#TS  R 2143 Normal" panose="02020603050405020304" pitchFamily="18" charset="-34"/>
              </a:rPr>
              <a:t>สายที่ </a:t>
            </a:r>
            <a:r>
              <a:rPr lang="en-US" b="1" dirty="0" smtClean="0">
                <a:cs typeface="#TS  R 2143 Normal" panose="02020603050405020304" pitchFamily="18" charset="-34"/>
              </a:rPr>
              <a:t>7</a:t>
            </a:r>
            <a:endParaRPr lang="en-US" dirty="0">
              <a:cs typeface="#TS  R 2143 Normal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th-TH" dirty="0" smtClean="0"/>
              <a:t>    พระ</a:t>
            </a:r>
            <a:r>
              <a:rPr lang="th-TH" dirty="0" err="1"/>
              <a:t>มัชฌิมเถ</a:t>
            </a:r>
            <a:r>
              <a:rPr lang="th-TH" dirty="0"/>
              <a:t>ระ พร้อมด้วยคณะ คือพระ</a:t>
            </a:r>
            <a:r>
              <a:rPr lang="th-TH" dirty="0" err="1"/>
              <a:t>กัสสป</a:t>
            </a:r>
            <a:r>
              <a:rPr lang="th-TH" dirty="0"/>
              <a:t>โคตรเถระ พระมูลกเท</a:t>
            </a:r>
            <a:r>
              <a:rPr lang="th-TH" dirty="0" err="1"/>
              <a:t>วเถ</a:t>
            </a:r>
            <a:r>
              <a:rPr lang="th-TH" dirty="0"/>
              <a:t>ระ พระทุนทภิสสระเถระ และพระเท</a:t>
            </a:r>
            <a:r>
              <a:rPr lang="th-TH" dirty="0" err="1"/>
              <a:t>วเถ</a:t>
            </a:r>
            <a:r>
              <a:rPr lang="th-TH" dirty="0"/>
              <a:t>ระ ไปเผยแผ่</a:t>
            </a:r>
            <a:r>
              <a:rPr lang="th-TH" dirty="0" smtClean="0"/>
              <a:t>พระพุทธศาสนา </a:t>
            </a:r>
            <a:r>
              <a:rPr lang="th-TH" dirty="0"/>
              <a:t>ณ ดินแดนแถบภูเขาหิมาลัย สันนิษฐานว่า คือ ประเทศ</a:t>
            </a:r>
            <a:r>
              <a:rPr lang="th-TH" dirty="0" smtClean="0"/>
              <a:t>เนปาล</a:t>
            </a:r>
          </a:p>
          <a:p>
            <a:pPr marL="0" indent="0" fontAlgn="base">
              <a:buNone/>
            </a:pPr>
            <a:endParaRPr lang="en-US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257" y="2655932"/>
            <a:ext cx="4767485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7153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306</Words>
  <Application>Microsoft Office PowerPoint</Application>
  <PresentationFormat>แบบจอกว้าง</PresentationFormat>
  <Paragraphs>23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20" baseType="lpstr">
      <vt:lpstr>#TS  Malee Normal</vt:lpstr>
      <vt:lpstr>#TS  R 2143 Normal</vt:lpstr>
      <vt:lpstr>_Layiji MaHaNiYom V 1.2</vt:lpstr>
      <vt:lpstr>Angsana New</vt:lpstr>
      <vt:lpstr>Arial</vt:lpstr>
      <vt:lpstr>Calibri</vt:lpstr>
      <vt:lpstr>Calibri Light</vt:lpstr>
      <vt:lpstr>Cordia New</vt:lpstr>
      <vt:lpstr>ธีมของ Office</vt:lpstr>
      <vt:lpstr>การเผยแผ่พระพุทธศาสนาในประเทศเพื่อนบ้าน</vt:lpstr>
      <vt:lpstr>ประวัติความเป็นมาและความสำคัญ </vt:lpstr>
      <vt:lpstr>สายที่ ๑ </vt:lpstr>
      <vt:lpstr>สายที่ 2</vt:lpstr>
      <vt:lpstr>สายที่ 3 </vt:lpstr>
      <vt:lpstr>สายที่ 4</vt:lpstr>
      <vt:lpstr>สายที่ 5 </vt:lpstr>
      <vt:lpstr>สายที่ 6</vt:lpstr>
      <vt:lpstr>สายที่ 7</vt:lpstr>
      <vt:lpstr>สายที่ 8 </vt:lpstr>
      <vt:lpstr>สายที่ 9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พุทธประวัติ</dc:title>
  <dc:creator>Acer</dc:creator>
  <cp:lastModifiedBy>Acer</cp:lastModifiedBy>
  <cp:revision>4</cp:revision>
  <dcterms:created xsi:type="dcterms:W3CDTF">2020-06-10T07:26:21Z</dcterms:created>
  <dcterms:modified xsi:type="dcterms:W3CDTF">2020-06-10T08:11:13Z</dcterms:modified>
</cp:coreProperties>
</file>