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7" r:id="rId12"/>
    <p:sldId id="309" r:id="rId13"/>
    <p:sldId id="310" r:id="rId14"/>
    <p:sldId id="311" r:id="rId15"/>
    <p:sldId id="312" r:id="rId16"/>
    <p:sldId id="314" r:id="rId17"/>
    <p:sldId id="315" r:id="rId18"/>
    <p:sldId id="258" r:id="rId19"/>
    <p:sldId id="296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8" r:id="rId51"/>
    <p:sldId id="349" r:id="rId52"/>
    <p:sldId id="350" r:id="rId53"/>
    <p:sldId id="351" r:id="rId54"/>
    <p:sldId id="353" r:id="rId55"/>
    <p:sldId id="354" r:id="rId56"/>
    <p:sldId id="355" r:id="rId57"/>
    <p:sldId id="356" r:id="rId58"/>
    <p:sldId id="357" r:id="rId59"/>
    <p:sldId id="358" r:id="rId60"/>
    <p:sldId id="359" r:id="rId61"/>
    <p:sldId id="360" r:id="rId62"/>
    <p:sldId id="361" r:id="rId63"/>
    <p:sldId id="362" r:id="rId64"/>
    <p:sldId id="363" r:id="rId65"/>
    <p:sldId id="364" r:id="rId66"/>
    <p:sldId id="365" r:id="rId67"/>
    <p:sldId id="366" r:id="rId68"/>
    <p:sldId id="367" r:id="rId69"/>
    <p:sldId id="368" r:id="rId70"/>
    <p:sldId id="369" r:id="rId71"/>
    <p:sldId id="370" r:id="rId72"/>
    <p:sldId id="371" r:id="rId73"/>
    <p:sldId id="372" r:id="rId74"/>
    <p:sldId id="373" r:id="rId75"/>
    <p:sldId id="374" r:id="rId76"/>
    <p:sldId id="375" r:id="rId77"/>
    <p:sldId id="376" r:id="rId78"/>
    <p:sldId id="377" r:id="rId79"/>
    <p:sldId id="378" r:id="rId80"/>
    <p:sldId id="380" r:id="rId81"/>
    <p:sldId id="381" r:id="rId82"/>
    <p:sldId id="382" r:id="rId83"/>
    <p:sldId id="383" r:id="rId84"/>
    <p:sldId id="384" r:id="rId85"/>
    <p:sldId id="385" r:id="rId86"/>
    <p:sldId id="386" r:id="rId87"/>
    <p:sldId id="387" r:id="rId88"/>
    <p:sldId id="388" r:id="rId89"/>
    <p:sldId id="389" r:id="rId90"/>
    <p:sldId id="390" r:id="rId91"/>
    <p:sldId id="391" r:id="rId92"/>
    <p:sldId id="392" r:id="rId93"/>
    <p:sldId id="393" r:id="rId94"/>
    <p:sldId id="394" r:id="rId95"/>
    <p:sldId id="395" r:id="rId96"/>
    <p:sldId id="396" r:id="rId97"/>
    <p:sldId id="397" r:id="rId98"/>
    <p:sldId id="398" r:id="rId99"/>
    <p:sldId id="399" r:id="rId100"/>
    <p:sldId id="400" r:id="rId101"/>
    <p:sldId id="401" r:id="rId102"/>
    <p:sldId id="402" r:id="rId103"/>
    <p:sldId id="403" r:id="rId104"/>
    <p:sldId id="404" r:id="rId105"/>
    <p:sldId id="405" r:id="rId106"/>
    <p:sldId id="406" r:id="rId107"/>
    <p:sldId id="407" r:id="rId108"/>
    <p:sldId id="408" r:id="rId109"/>
    <p:sldId id="409" r:id="rId110"/>
    <p:sldId id="410" r:id="rId111"/>
    <p:sldId id="411" r:id="rId112"/>
    <p:sldId id="412" r:id="rId113"/>
    <p:sldId id="413" r:id="rId114"/>
    <p:sldId id="414" r:id="rId115"/>
    <p:sldId id="415" r:id="rId116"/>
    <p:sldId id="416" r:id="rId117"/>
    <p:sldId id="417" r:id="rId118"/>
    <p:sldId id="379" r:id="rId119"/>
    <p:sldId id="418" r:id="rId120"/>
    <p:sldId id="419" r:id="rId121"/>
    <p:sldId id="420" r:id="rId122"/>
    <p:sldId id="421" r:id="rId123"/>
    <p:sldId id="422" r:id="rId124"/>
    <p:sldId id="423" r:id="rId125"/>
    <p:sldId id="424" r:id="rId126"/>
    <p:sldId id="425" r:id="rId127"/>
    <p:sldId id="426" r:id="rId128"/>
    <p:sldId id="427" r:id="rId129"/>
    <p:sldId id="428" r:id="rId130"/>
    <p:sldId id="429" r:id="rId131"/>
    <p:sldId id="430" r:id="rId132"/>
    <p:sldId id="431" r:id="rId133"/>
    <p:sldId id="432" r:id="rId134"/>
    <p:sldId id="433" r:id="rId135"/>
    <p:sldId id="434" r:id="rId136"/>
    <p:sldId id="435" r:id="rId137"/>
    <p:sldId id="436" r:id="rId138"/>
    <p:sldId id="437" r:id="rId13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E227-F8E1-485E-84FA-276227A13E37}" type="datetimeFigureOut">
              <a:rPr lang="th-TH" smtClean="0"/>
              <a:pPr/>
              <a:t>04/06/63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B5E9-C6EA-4F8F-8CF4-F5F55A44334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E227-F8E1-485E-84FA-276227A13E37}" type="datetimeFigureOut">
              <a:rPr lang="th-TH" smtClean="0"/>
              <a:pPr/>
              <a:t>04/06/63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B5E9-C6EA-4F8F-8CF4-F5F55A44334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E227-F8E1-485E-84FA-276227A13E37}" type="datetimeFigureOut">
              <a:rPr lang="th-TH" smtClean="0"/>
              <a:pPr/>
              <a:t>04/06/63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B5E9-C6EA-4F8F-8CF4-F5F55A44334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E227-F8E1-485E-84FA-276227A13E37}" type="datetimeFigureOut">
              <a:rPr lang="th-TH" smtClean="0"/>
              <a:pPr/>
              <a:t>04/06/63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B5E9-C6EA-4F8F-8CF4-F5F55A44334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E227-F8E1-485E-84FA-276227A13E37}" type="datetimeFigureOut">
              <a:rPr lang="th-TH" smtClean="0"/>
              <a:pPr/>
              <a:t>04/06/63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B5E9-C6EA-4F8F-8CF4-F5F55A44334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E227-F8E1-485E-84FA-276227A13E37}" type="datetimeFigureOut">
              <a:rPr lang="th-TH" smtClean="0"/>
              <a:pPr/>
              <a:t>04/06/63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B5E9-C6EA-4F8F-8CF4-F5F55A44334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E227-F8E1-485E-84FA-276227A13E37}" type="datetimeFigureOut">
              <a:rPr lang="th-TH" smtClean="0"/>
              <a:pPr/>
              <a:t>04/06/63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B5E9-C6EA-4F8F-8CF4-F5F55A44334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E227-F8E1-485E-84FA-276227A13E37}" type="datetimeFigureOut">
              <a:rPr lang="th-TH" smtClean="0"/>
              <a:pPr/>
              <a:t>04/06/63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B5E9-C6EA-4F8F-8CF4-F5F55A44334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E227-F8E1-485E-84FA-276227A13E37}" type="datetimeFigureOut">
              <a:rPr lang="th-TH" smtClean="0"/>
              <a:pPr/>
              <a:t>04/06/63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B5E9-C6EA-4F8F-8CF4-F5F55A44334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E227-F8E1-485E-84FA-276227A13E37}" type="datetimeFigureOut">
              <a:rPr lang="th-TH" smtClean="0"/>
              <a:pPr/>
              <a:t>04/06/63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B5E9-C6EA-4F8F-8CF4-F5F55A44334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E227-F8E1-485E-84FA-276227A13E37}" type="datetimeFigureOut">
              <a:rPr lang="th-TH" smtClean="0"/>
              <a:pPr/>
              <a:t>04/06/63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B5E9-C6EA-4F8F-8CF4-F5F55A44334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E227-F8E1-485E-84FA-276227A13E37}" type="datetimeFigureOut">
              <a:rPr lang="th-TH" smtClean="0"/>
              <a:pPr/>
              <a:t>04/06/63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5B5E9-C6EA-4F8F-8CF4-F5F55A44334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5078737_1782985798641347_1715372720356875565_n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3929058" cy="5857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รูปภาพ 4" descr="สมุดบันทึก 001.jpg"/>
          <p:cNvPicPr>
            <a:picLocks noGrp="1" noChangeAspect="1"/>
          </p:cNvPicPr>
          <p:nvPr isPhoto="1"/>
        </p:nvPicPr>
        <p:blipFill>
          <a:blip r:embed="rId3">
            <a:lum/>
          </a:blip>
          <a:srcRect l="7466" t="34375" r="30910" b="47917"/>
          <a:stretch>
            <a:fillRect/>
          </a:stretch>
        </p:blipFill>
        <p:spPr>
          <a:xfrm>
            <a:off x="0" y="2786058"/>
            <a:ext cx="9144000" cy="40719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th-TH" sz="5400" dirty="0" smtClean="0">
                <a:solidFill>
                  <a:srgbClr val="FF0000"/>
                </a:solidFill>
              </a:rPr>
              <a:t> </a:t>
            </a:r>
            <a:br>
              <a:rPr lang="th-TH" sz="5400" dirty="0" smtClean="0">
                <a:solidFill>
                  <a:srgbClr val="FF0000"/>
                </a:solidFill>
              </a:rPr>
            </a:br>
            <a:r>
              <a:rPr lang="th-TH" sz="5400" b="1" dirty="0" smtClean="0">
                <a:solidFill>
                  <a:srgbClr val="FF0000"/>
                </a:solidFill>
              </a:rPr>
              <a:t>กติกาการแข่งขันวอลเลย์บอล 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b="1" dirty="0" smtClean="0">
                <a:solidFill>
                  <a:srgbClr val="FF0000"/>
                </a:solidFill>
              </a:rPr>
              <a:t>ฉบับปี พ.ศ. 2556 – 2559 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b="1" dirty="0" smtClean="0">
                <a:solidFill>
                  <a:srgbClr val="FF0000"/>
                </a:solidFill>
              </a:rPr>
              <a:t>(2013 – 2016) 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b="1" dirty="0" smtClean="0">
                <a:solidFill>
                  <a:srgbClr val="FF0000"/>
                </a:solidFill>
              </a:rPr>
              <a:t>อนุมัติตามมติที่ประชุมใหญ่สหพันธ์วอลเลย์บอลนานาชาติ 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b="1" dirty="0" smtClean="0">
                <a:solidFill>
                  <a:srgbClr val="FF0000"/>
                </a:solidFill>
              </a:rPr>
              <a:t>ครั้งที่ 33 ประจำปี 2012 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b="1" dirty="0" smtClean="0">
                <a:solidFill>
                  <a:srgbClr val="FF0000"/>
                </a:solidFill>
              </a:rPr>
              <a:t>ณ ประเทศสหรัฐอเมริกา </a:t>
            </a:r>
            <a:br>
              <a:rPr lang="th-TH" b="1" dirty="0" smtClean="0">
                <a:solidFill>
                  <a:srgbClr val="FF0000"/>
                </a:solidFill>
              </a:rPr>
            </a:br>
            <a:r>
              <a:rPr lang="th-TH" b="1" dirty="0" smtClean="0">
                <a:solidFill>
                  <a:srgbClr val="FF0000"/>
                </a:solidFill>
              </a:rPr>
              <a:t/>
            </a:r>
            <a:br>
              <a:rPr lang="th-TH" b="1" dirty="0" smtClean="0">
                <a:solidFill>
                  <a:srgbClr val="FF0000"/>
                </a:solidFill>
              </a:rPr>
            </a:br>
            <a:r>
              <a:rPr lang="th-TH" sz="4900" b="1" dirty="0" smtClean="0">
                <a:solidFill>
                  <a:srgbClr val="FF0000"/>
                </a:solidFill>
              </a:rPr>
              <a:t>นำเสนอโดย  นาย</a:t>
            </a:r>
            <a:r>
              <a:rPr lang="th-TH" sz="4900" b="1" dirty="0" err="1" smtClean="0">
                <a:solidFill>
                  <a:srgbClr val="FF0000"/>
                </a:solidFill>
              </a:rPr>
              <a:t>บริพัฒน์</a:t>
            </a:r>
            <a:r>
              <a:rPr lang="th-TH" sz="4900" b="1" dirty="0" smtClean="0">
                <a:solidFill>
                  <a:srgbClr val="FF0000"/>
                </a:solidFill>
              </a:rPr>
              <a:t>  </a:t>
            </a:r>
            <a:r>
              <a:rPr lang="th-TH" sz="4900" b="1" dirty="0" err="1" smtClean="0">
                <a:solidFill>
                  <a:srgbClr val="FF0000"/>
                </a:solidFill>
              </a:rPr>
              <a:t>ศิ</a:t>
            </a:r>
            <a:r>
              <a:rPr lang="th-TH" sz="4900" b="1" dirty="0" smtClean="0">
                <a:solidFill>
                  <a:srgbClr val="FF0000"/>
                </a:solidFill>
              </a:rPr>
              <a:t>ริเลิศ</a:t>
            </a:r>
            <a:br>
              <a:rPr lang="th-TH" sz="4900" b="1" dirty="0" smtClean="0">
                <a:solidFill>
                  <a:srgbClr val="FF0000"/>
                </a:solidFill>
              </a:rPr>
            </a:br>
            <a:r>
              <a:rPr lang="th-TH" sz="4900" b="1" dirty="0" smtClean="0">
                <a:solidFill>
                  <a:srgbClr val="FF0000"/>
                </a:solidFill>
              </a:rPr>
              <a:t>ครู ชำนาญการพิเศษ  โรงเรียนนาเชือกพิทยาสรรค์ </a:t>
            </a:r>
            <a:r>
              <a:rPr lang="th-TH" b="1" dirty="0" smtClean="0">
                <a:solidFill>
                  <a:srgbClr val="FF0000"/>
                </a:solidFill>
              </a:rPr>
              <a:t/>
            </a:r>
            <a:br>
              <a:rPr lang="th-TH" b="1" dirty="0" smtClean="0">
                <a:solidFill>
                  <a:srgbClr val="FF0000"/>
                </a:solidFill>
              </a:rPr>
            </a:br>
            <a:r>
              <a:rPr lang="th-TH" b="1" dirty="0" err="1" smtClean="0">
                <a:solidFill>
                  <a:srgbClr val="FF0000"/>
                </a:solidFill>
              </a:rPr>
              <a:t>สพ</a:t>
            </a:r>
            <a:r>
              <a:rPr lang="th-TH" b="1" dirty="0" smtClean="0">
                <a:solidFill>
                  <a:srgbClr val="FF0000"/>
                </a:solidFill>
              </a:rPr>
              <a:t>ม.</a:t>
            </a:r>
            <a:r>
              <a:rPr lang="en-US" b="1" dirty="0" smtClean="0">
                <a:solidFill>
                  <a:srgbClr val="FF0000"/>
                </a:solidFill>
              </a:rPr>
              <a:t>26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/>
              <a:t/>
            </a:r>
            <a:br>
              <a:rPr lang="th-TH" dirty="0"/>
            </a:br>
            <a:endParaRPr lang="th-TH" sz="3200" dirty="0">
              <a:solidFill>
                <a:srgbClr val="FF000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03648" y="6808440"/>
            <a:ext cx="6400800" cy="49560"/>
          </a:xfrm>
        </p:spPr>
        <p:txBody>
          <a:bodyPr>
            <a:normAutofit fontScale="25000" lnSpcReduction="20000"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38505188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10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314324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รูปภาพ 4" descr="FB_IMG_1482127539271.jpg"/>
          <p:cNvPicPr>
            <a:picLocks noGrp="1" noChangeAspect="1"/>
          </p:cNvPicPr>
          <p:nvPr isPhoto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786446" y="0"/>
            <a:ext cx="335755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รูปภาพ 3" descr="FB_IMG_1482127528916.jpg"/>
          <p:cNvPicPr>
            <a:picLocks noGrp="1" noChangeAspect="1"/>
          </p:cNvPicPr>
          <p:nvPr isPhoto="1"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071802" y="0"/>
            <a:ext cx="2786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4000" b="1" dirty="0">
                <a:solidFill>
                  <a:srgbClr val="FFFF00"/>
                </a:solidFill>
              </a:rPr>
              <a:t>3.2.4 การเตรียมตัวทั่วๆ ไป</a:t>
            </a:r>
          </a:p>
          <a:p>
            <a:pPr>
              <a:buNone/>
            </a:pPr>
            <a:r>
              <a:rPr lang="th-TH" b="1" dirty="0">
                <a:solidFill>
                  <a:srgbClr val="FF0000"/>
                </a:solidFill>
              </a:rPr>
              <a:t>3.2.4.1 ต้องตัดสินการแข่งขันทุกประเภท เพื่อเป็นส่วนหนึ่งของ</a:t>
            </a:r>
          </a:p>
          <a:p>
            <a:pPr>
              <a:buNone/>
            </a:pPr>
            <a:r>
              <a:rPr lang="th-TH" b="1" dirty="0">
                <a:solidFill>
                  <a:srgbClr val="FF0000"/>
                </a:solidFill>
              </a:rPr>
              <a:t>การเตรียมตัวให้พร้อมอยู่เสมอ</a:t>
            </a:r>
          </a:p>
          <a:p>
            <a:pPr>
              <a:buNone/>
            </a:pPr>
            <a:r>
              <a:rPr lang="th-TH" b="1" dirty="0">
                <a:solidFill>
                  <a:srgbClr val="FF0000"/>
                </a:solidFill>
              </a:rPr>
              <a:t>3.2.4.2 ต้องเฝ้าชมการแข่งขัน </a:t>
            </a:r>
            <a:r>
              <a:rPr lang="th-TH" b="1" dirty="0" smtClean="0">
                <a:solidFill>
                  <a:srgbClr val="FF0000"/>
                </a:solidFill>
              </a:rPr>
              <a:t>เพื่อทำความ</a:t>
            </a:r>
            <a:r>
              <a:rPr lang="th-TH" b="1" dirty="0">
                <a:solidFill>
                  <a:srgbClr val="FF0000"/>
                </a:solidFill>
              </a:rPr>
              <a:t>เข้าใจเกมการแข่งขัน</a:t>
            </a:r>
          </a:p>
          <a:p>
            <a:pPr>
              <a:buNone/>
            </a:pPr>
            <a:r>
              <a:rPr lang="th-TH" b="1" dirty="0">
                <a:solidFill>
                  <a:srgbClr val="FF0000"/>
                </a:solidFill>
              </a:rPr>
              <a:t>รวมถึงการเรียนรู้</a:t>
            </a:r>
            <a:r>
              <a:rPr lang="th-TH" b="1" dirty="0" smtClean="0">
                <a:solidFill>
                  <a:srgbClr val="FF0000"/>
                </a:solidFill>
              </a:rPr>
              <a:t>การทำหน้าที่</a:t>
            </a:r>
            <a:r>
              <a:rPr lang="th-TH" b="1" dirty="0">
                <a:solidFill>
                  <a:srgbClr val="FF0000"/>
                </a:solidFill>
              </a:rPr>
              <a:t>ในสิ่งที่ดี และความผิดพลาดที่เกิดขึ้นของผู้ตัดสินอื่น</a:t>
            </a:r>
          </a:p>
          <a:p>
            <a:pPr>
              <a:buNone/>
            </a:pPr>
            <a:r>
              <a:rPr lang="th-TH" b="1" dirty="0">
                <a:solidFill>
                  <a:srgbClr val="FF0000"/>
                </a:solidFill>
              </a:rPr>
              <a:t>3.3 ด้านรูปแบบ (</a:t>
            </a:r>
            <a:r>
              <a:rPr lang="en-US" b="1" dirty="0">
                <a:solidFill>
                  <a:srgbClr val="FF0000"/>
                </a:solidFill>
              </a:rPr>
              <a:t>Style)</a:t>
            </a:r>
          </a:p>
          <a:p>
            <a:pPr>
              <a:buNone/>
            </a:pPr>
            <a:r>
              <a:rPr lang="th-TH" b="1" dirty="0">
                <a:solidFill>
                  <a:srgbClr val="FF0000"/>
                </a:solidFill>
              </a:rPr>
              <a:t>3.3.1 การเป็นตัวของตัวเอง ทุกคนต่างก็มีความแตกต่างกัน จะต้องพัฒนา</a:t>
            </a:r>
          </a:p>
          <a:p>
            <a:pPr>
              <a:buNone/>
            </a:pPr>
            <a:r>
              <a:rPr lang="th-TH" b="1" dirty="0">
                <a:solidFill>
                  <a:srgbClr val="FF0000"/>
                </a:solidFill>
              </a:rPr>
              <a:t>สิ่งที่เหมาะสมที่สุดให้ตัวเอง</a:t>
            </a:r>
          </a:p>
          <a:p>
            <a:pPr>
              <a:buNone/>
            </a:pPr>
            <a:r>
              <a:rPr lang="th-TH" b="1" dirty="0">
                <a:solidFill>
                  <a:srgbClr val="FF0000"/>
                </a:solidFill>
              </a:rPr>
              <a:t>3.3.2 การลอกเลียนแบบ ผู้ตัดสินบางคนอาจชอบการตัดสินของผู้อื่น</a:t>
            </a:r>
          </a:p>
          <a:p>
            <a:pPr>
              <a:buNone/>
            </a:pPr>
            <a:r>
              <a:rPr lang="th-TH" b="1" dirty="0">
                <a:solidFill>
                  <a:srgbClr val="FF0000"/>
                </a:solidFill>
              </a:rPr>
              <a:t>แต่ต้อง</a:t>
            </a:r>
            <a:r>
              <a:rPr lang="th-TH" b="1" dirty="0" smtClean="0">
                <a:solidFill>
                  <a:srgbClr val="FF0000"/>
                </a:solidFill>
              </a:rPr>
              <a:t>รู้จักนำสิ่ง</a:t>
            </a:r>
            <a:r>
              <a:rPr lang="th-TH" b="1" dirty="0">
                <a:solidFill>
                  <a:srgbClr val="FF0000"/>
                </a:solidFill>
              </a:rPr>
              <a:t>ที่เหมาะสมกับบุคลิกภาพของตนเองมาใช้เท่านั้น</a:t>
            </a:r>
          </a:p>
        </p:txBody>
      </p:sp>
    </p:spTree>
    <p:extLst>
      <p:ext uri="{BB962C8B-B14F-4D97-AF65-F5344CB8AC3E}">
        <p14:creationId xmlns:p14="http://schemas.microsoft.com/office/powerpoint/2010/main" xmlns="" val="618527080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28694"/>
          </a:xfrm>
        </p:spPr>
        <p:txBody>
          <a:bodyPr/>
          <a:lstStyle/>
          <a:p>
            <a:r>
              <a:rPr lang="th-TH" b="1" dirty="0" smtClean="0"/>
              <a:t>ผู้ตัดสินที่ 1 แสดงสัญญาณการสกัดกั้นผิดระเบียบ</a:t>
            </a:r>
            <a:endParaRPr lang="th-TH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214422"/>
            <a:ext cx="2083861" cy="392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285720" y="5286388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/>
              <a:t>ยกแขนทั้งสองในแนวดิ่ง แขนเหยียดตึงหันฝ่ามือไปข้างหน้า</a:t>
            </a:r>
            <a:endParaRPr lang="th-TH" b="1" dirty="0"/>
          </a:p>
        </p:txBody>
      </p:sp>
    </p:spTree>
  </p:cSld>
  <p:clrMapOvr>
    <a:masterClrMapping/>
  </p:clrMapOvr>
  <p:transition spd="med">
    <p:comb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000108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ผู้ตัดสินที่ 1 แสดงสัญญาณการ</a:t>
            </a:r>
            <a:r>
              <a:rPr lang="th-TH" b="1" dirty="0" err="1" smtClean="0"/>
              <a:t>ผิดต</a:t>
            </a:r>
            <a:r>
              <a:rPr lang="th-TH" b="1" dirty="0" smtClean="0"/>
              <a:t>�</a:t>
            </a:r>
            <a:r>
              <a:rPr lang="th-TH" b="1" dirty="0" err="1" smtClean="0"/>
              <a:t>ำแหน่ง</a:t>
            </a:r>
            <a:r>
              <a:rPr lang="th-TH" b="1" dirty="0" smtClean="0"/>
              <a:t>หรือ</a:t>
            </a:r>
            <a:r>
              <a:rPr lang="th-TH" b="1" dirty="0" err="1" smtClean="0"/>
              <a:t>ผิดล</a:t>
            </a:r>
            <a:r>
              <a:rPr lang="th-TH" b="1" dirty="0" smtClean="0"/>
              <a:t>�</a:t>
            </a:r>
            <a:r>
              <a:rPr lang="th-TH" b="1" dirty="0" err="1" smtClean="0"/>
              <a:t>ำดับ</a:t>
            </a:r>
            <a:endParaRPr lang="th-TH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428736"/>
            <a:ext cx="2026192" cy="402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785926"/>
            <a:ext cx="3122595" cy="350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สี่เหลี่ยมผืนผ้า 7"/>
          <p:cNvSpPr/>
          <p:nvPr/>
        </p:nvSpPr>
        <p:spPr>
          <a:xfrm>
            <a:off x="1500166" y="5572140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/>
              <a:t>ใช้</a:t>
            </a:r>
            <a:r>
              <a:rPr lang="th-TH" b="1" dirty="0" err="1" smtClean="0"/>
              <a:t>นิ้วชี้ท</a:t>
            </a:r>
            <a:r>
              <a:rPr lang="th-TH" b="1" dirty="0" smtClean="0"/>
              <a:t>�ำรูปวงกลม (ดังภาพ)</a:t>
            </a:r>
            <a:endParaRPr lang="th-TH" b="1" dirty="0"/>
          </a:p>
        </p:txBody>
      </p:sp>
    </p:spTree>
  </p:cSld>
  <p:clrMapOvr>
    <a:masterClrMapping/>
  </p:clrMapOvr>
  <p:transition spd="med">
    <p:comb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th-TH" b="1" dirty="0" smtClean="0"/>
              <a:t>ผู้ตัดสินที่ 1 แสดงสัญญาณลูกดี (ลูกลงสนาม)</a:t>
            </a:r>
            <a:endParaRPr lang="th-TH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214422"/>
            <a:ext cx="3086808" cy="357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428596" y="5357826"/>
            <a:ext cx="8286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/>
              <a:t>เหยียดแขนและนิ้วทั้ง 5 ชี้ที่พื้น โดยชี้ที่บริเวณจุดกึ่งกลางของเส้นเขตรุก</a:t>
            </a:r>
            <a:endParaRPr lang="th-TH" b="1" dirty="0"/>
          </a:p>
        </p:txBody>
      </p:sp>
    </p:spTree>
  </p:cSld>
  <p:clrMapOvr>
    <a:masterClrMapping/>
  </p:clrMapOvr>
  <p:transition spd="med">
    <p:comb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th-TH" b="1" dirty="0" smtClean="0"/>
              <a:t>ลูกออก (ลูกออกนอกสนาม)</a:t>
            </a:r>
            <a:endParaRPr lang="th-TH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54" y="785794"/>
            <a:ext cx="2617882" cy="426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0" y="535782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/>
              <a:t>พับแขนทั้งสองขึ้นให้อยู่ในแนวดิ่ง แบมือ นิ้วทั้ง 5 ชิดติดกันหันฝ่ามือเข้า</a:t>
            </a:r>
            <a:r>
              <a:rPr lang="th-TH" b="1" dirty="0" err="1" smtClean="0"/>
              <a:t>หาล</a:t>
            </a:r>
            <a:r>
              <a:rPr lang="th-TH" b="1" dirty="0" smtClean="0"/>
              <a:t>�</a:t>
            </a:r>
            <a:r>
              <a:rPr lang="th-TH" b="1" dirty="0" err="1" smtClean="0"/>
              <a:t>ำตัว</a:t>
            </a:r>
            <a:endParaRPr lang="th-TH" b="1" dirty="0"/>
          </a:p>
        </p:txBody>
      </p:sp>
    </p:spTree>
  </p:cSld>
  <p:clrMapOvr>
    <a:masterClrMapping/>
  </p:clrMapOvr>
  <p:transition spd="med">
    <p:comb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ผู้ตัดสินที่ 1 แสดงสัญญาณจับหรือทุ่มลูกบอล</a:t>
            </a:r>
            <a:endParaRPr lang="th-TH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00174"/>
            <a:ext cx="2460524" cy="369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490650"/>
            <a:ext cx="2071702" cy="370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สี่เหลี่ยมผืนผ้า 5"/>
          <p:cNvSpPr/>
          <p:nvPr/>
        </p:nvSpPr>
        <p:spPr>
          <a:xfrm>
            <a:off x="1928794" y="5429264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/>
              <a:t>พับแขนด้านที่ทีม</a:t>
            </a:r>
            <a:r>
              <a:rPr lang="th-TH" b="1" dirty="0" err="1" smtClean="0"/>
              <a:t>นั้นท</a:t>
            </a:r>
            <a:r>
              <a:rPr lang="th-TH" b="1" dirty="0" smtClean="0"/>
              <a:t>�ำผิดขึ้นช้าๆ หงายฝ่ามือขึ้น</a:t>
            </a:r>
            <a:endParaRPr lang="th-TH" b="1" dirty="0"/>
          </a:p>
        </p:txBody>
      </p:sp>
    </p:spTree>
  </p:cSld>
  <p:clrMapOvr>
    <a:masterClrMapping/>
  </p:clrMapOvr>
  <p:transition spd="med">
    <p:comb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ผู้ตัดสินที่ 1 แสดงสัญญาณการถูกลูกสองครั้ง</a:t>
            </a:r>
            <a:endParaRPr lang="th-TH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357298"/>
            <a:ext cx="2081211" cy="395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1500166" y="5572140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/>
              <a:t>ชูนิ้วสองนิ้วแยกออกจากกัน เหยียดแขนขึ้นในแนวดิ่ง</a:t>
            </a:r>
            <a:endParaRPr lang="th-TH" b="1" dirty="0"/>
          </a:p>
        </p:txBody>
      </p:sp>
    </p:spTree>
  </p:cSld>
  <p:clrMapOvr>
    <a:masterClrMapping/>
  </p:clrMapOvr>
  <p:transition spd="med">
    <p:comb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ผู้ตัดสินที่ 1 แสดงสัญญาณการเล่นลูก </a:t>
            </a:r>
            <a:r>
              <a:rPr lang="en-US" b="1" dirty="0" smtClean="0"/>
              <a:t>4 </a:t>
            </a:r>
            <a:r>
              <a:rPr lang="th-TH" b="1" dirty="0" smtClean="0"/>
              <a:t>ครั้ง</a:t>
            </a:r>
            <a:endParaRPr lang="th-TH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428736"/>
            <a:ext cx="2286016" cy="384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571472" y="5572140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/>
              <a:t>ชูนิ้วสี่นิ้วแยกออกจากกัน โดยพับนิ้วหัวแม่มือ หันฝ่ามือไปข้างหน้า</a:t>
            </a:r>
          </a:p>
          <a:p>
            <a:pPr algn="ctr"/>
            <a:r>
              <a:rPr lang="th-TH" b="1" dirty="0" smtClean="0"/>
              <a:t>เหยียดแขนขึ้นในแนวดิ่ง</a:t>
            </a:r>
            <a:endParaRPr lang="th-TH" b="1" dirty="0"/>
          </a:p>
        </p:txBody>
      </p:sp>
    </p:spTree>
  </p:cSld>
  <p:clrMapOvr>
    <a:masterClrMapping/>
  </p:clrMapOvr>
  <p:transition spd="med">
    <p:comb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643050"/>
          </a:xfrm>
        </p:spPr>
        <p:txBody>
          <a:bodyPr>
            <a:normAutofit/>
          </a:bodyPr>
          <a:lstStyle/>
          <a:p>
            <a:r>
              <a:rPr lang="th-TH" b="1" dirty="0" smtClean="0"/>
              <a:t>ผู้ตัดสินที่ 1 แสดงสัญญาณผู้เล่นถูกตาข่ายหรือเสิร์ฟไม่ข้ามตาข่าย</a:t>
            </a:r>
            <a:endParaRPr lang="th-TH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643050"/>
            <a:ext cx="2732819" cy="375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3357554" y="5715016"/>
            <a:ext cx="2544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 smtClean="0"/>
              <a:t>ชี้ตาข่ายด้านที่เกิดเหตุ</a:t>
            </a:r>
            <a:endParaRPr lang="th-TH" b="1" dirty="0"/>
          </a:p>
        </p:txBody>
      </p:sp>
    </p:spTree>
  </p:cSld>
  <p:clrMapOvr>
    <a:masterClrMapping/>
  </p:clrMapOvr>
  <p:transition spd="med">
    <p:comb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ผู้ตัดสินที่ 1 แสดงสัญญาณ</a:t>
            </a:r>
            <a:r>
              <a:rPr lang="th-TH" b="1" dirty="0" err="1" smtClean="0"/>
              <a:t>การล</a:t>
            </a:r>
            <a:r>
              <a:rPr lang="th-TH" b="1" dirty="0" smtClean="0"/>
              <a:t>�</a:t>
            </a:r>
            <a:r>
              <a:rPr lang="th-TH" b="1" dirty="0" err="1" smtClean="0"/>
              <a:t>้ำ</a:t>
            </a:r>
            <a:r>
              <a:rPr lang="th-TH" b="1" dirty="0" smtClean="0"/>
              <a:t>เหนือตาข่าย</a:t>
            </a:r>
            <a:endParaRPr lang="th-TH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142984"/>
            <a:ext cx="2828504" cy="382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3000364" y="5286388"/>
            <a:ext cx="3762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 smtClean="0"/>
              <a:t>วางมือเหนือตา</a:t>
            </a:r>
            <a:r>
              <a:rPr lang="th-TH" b="1" dirty="0" err="1" smtClean="0"/>
              <a:t>ข่ายคว</a:t>
            </a:r>
            <a:r>
              <a:rPr lang="th-TH" b="1" dirty="0" smtClean="0"/>
              <a:t>�</a:t>
            </a:r>
            <a:r>
              <a:rPr lang="th-TH" b="1" dirty="0" err="1" smtClean="0"/>
              <a:t>่ำ</a:t>
            </a:r>
            <a:r>
              <a:rPr lang="th-TH" b="1" dirty="0" smtClean="0"/>
              <a:t>ฝ่ามือลง</a:t>
            </a:r>
            <a:endParaRPr lang="th-TH" b="1" dirty="0"/>
          </a:p>
        </p:txBody>
      </p:sp>
    </p:spTree>
  </p:cSld>
  <p:clrMapOvr>
    <a:masterClrMapping/>
  </p:clrMapOvr>
  <p:transition spd="med">
    <p:comb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00306"/>
          </a:xfrm>
        </p:spPr>
        <p:txBody>
          <a:bodyPr>
            <a:normAutofit/>
          </a:bodyPr>
          <a:lstStyle/>
          <a:p>
            <a:r>
              <a:rPr lang="th-TH" b="1" dirty="0" smtClean="0"/>
              <a:t>การรุกที่ผิดระเบียบโดยผู้เล่นแดนหลังหรือ</a:t>
            </a:r>
            <a:r>
              <a:rPr lang="th-TH" b="1" dirty="0" smtClean="0">
                <a:solidFill>
                  <a:srgbClr val="FF0000"/>
                </a:solidFill>
              </a:rPr>
              <a:t>รุกลูกที่มาจากการเสิร์ฟ</a:t>
            </a:r>
            <a:r>
              <a:rPr lang="th-TH" b="1" dirty="0" smtClean="0"/>
              <a:t> หรือรุกลูกที่มาจากการเซตของผู้เล่นตัวรับอิสระที่อยู่ในแดนหน้า โดยชูแขนขึ้นแล้วพับลง</a:t>
            </a:r>
            <a:endParaRPr lang="th-TH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643182"/>
            <a:ext cx="289969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786058"/>
            <a:ext cx="267155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099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099039" y="0"/>
            <a:ext cx="404496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รูปภาพ 3" descr="100.jpg"/>
          <p:cNvPicPr>
            <a:picLocks noGrp="1" noChangeAspect="1"/>
          </p:cNvPicPr>
          <p:nvPr isPhoto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643042" y="0"/>
            <a:ext cx="35274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252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4400" b="1" dirty="0" smtClean="0">
                <a:solidFill>
                  <a:srgbClr val="FF0000"/>
                </a:solidFill>
              </a:rPr>
              <a:t>5</a:t>
            </a:r>
            <a:r>
              <a:rPr lang="th-TH" sz="4400" b="1" dirty="0">
                <a:solidFill>
                  <a:srgbClr val="FF0000"/>
                </a:solidFill>
              </a:rPr>
              <a:t>. ระหว่างการแข่งขัน</a:t>
            </a:r>
          </a:p>
          <a:p>
            <a:pPr>
              <a:buNone/>
            </a:pPr>
            <a:r>
              <a:rPr lang="th-TH" sz="4400" b="1" dirty="0" smtClean="0">
                <a:solidFill>
                  <a:srgbClr val="FF0000"/>
                </a:solidFill>
              </a:rPr>
              <a:t>สิ่งสำคัญ </a:t>
            </a:r>
            <a:r>
              <a:rPr lang="th-TH" sz="4400" b="1" dirty="0">
                <a:solidFill>
                  <a:srgbClr val="FF0000"/>
                </a:solidFill>
              </a:rPr>
              <a:t>คือ ทันทีที่การแข่งขันเริ่มต้นขึ้น ผู้ตัดสินเท่านั้นที่เป็นคนกลาง และจะต้องให้</a:t>
            </a:r>
          </a:p>
          <a:p>
            <a:pPr>
              <a:buNone/>
            </a:pPr>
            <a:r>
              <a:rPr lang="th-TH" sz="4400" b="1" dirty="0" smtClean="0">
                <a:solidFill>
                  <a:srgbClr val="FF0000"/>
                </a:solidFill>
              </a:rPr>
              <a:t>คำตอบ</a:t>
            </a:r>
            <a:r>
              <a:rPr lang="th-TH" sz="4400" b="1" dirty="0">
                <a:solidFill>
                  <a:srgbClr val="FF0000"/>
                </a:solidFill>
              </a:rPr>
              <a:t>ว่าตนเองมีความยุติธรรมหรือไม่ โดย</a:t>
            </a:r>
          </a:p>
          <a:p>
            <a:pPr>
              <a:buNone/>
            </a:pPr>
            <a:r>
              <a:rPr lang="th-TH" sz="4400" b="1" dirty="0">
                <a:solidFill>
                  <a:srgbClr val="FF0000"/>
                </a:solidFill>
              </a:rPr>
              <a:t>5.1 </a:t>
            </a:r>
            <a:r>
              <a:rPr lang="th-TH" sz="4400" b="1" dirty="0" smtClean="0">
                <a:solidFill>
                  <a:srgbClr val="FF0000"/>
                </a:solidFill>
              </a:rPr>
              <a:t>ต้องทำหน้าที่</a:t>
            </a:r>
            <a:r>
              <a:rPr lang="th-TH" sz="4400" b="1" dirty="0">
                <a:solidFill>
                  <a:srgbClr val="FF0000"/>
                </a:solidFill>
              </a:rPr>
              <a:t>เหมือนกับ</a:t>
            </a:r>
            <a:r>
              <a:rPr lang="th-TH" sz="4400" b="1" dirty="0" smtClean="0">
                <a:solidFill>
                  <a:srgbClr val="FF0000"/>
                </a:solidFill>
              </a:rPr>
              <a:t>ผู้กำกับ</a:t>
            </a:r>
            <a:r>
              <a:rPr lang="th-TH" sz="4400" b="1" dirty="0">
                <a:solidFill>
                  <a:srgbClr val="FF0000"/>
                </a:solidFill>
              </a:rPr>
              <a:t>วง</a:t>
            </a:r>
            <a:r>
              <a:rPr lang="th-TH" sz="4400" b="1" dirty="0" err="1">
                <a:solidFill>
                  <a:srgbClr val="FF0000"/>
                </a:solidFill>
              </a:rPr>
              <a:t>ออเค</a:t>
            </a:r>
            <a:r>
              <a:rPr lang="th-TH" sz="4400" b="1" dirty="0">
                <a:solidFill>
                  <a:srgbClr val="FF0000"/>
                </a:solidFill>
              </a:rPr>
              <a:t>สตร้า แต่ต้องไม่ใช่</a:t>
            </a:r>
            <a:r>
              <a:rPr lang="th-TH" sz="4400" b="1" dirty="0" smtClean="0">
                <a:solidFill>
                  <a:srgbClr val="FF0000"/>
                </a:solidFill>
              </a:rPr>
              <a:t>ตำรวจ</a:t>
            </a:r>
            <a:r>
              <a:rPr lang="th-TH" sz="4400" b="1" dirty="0">
                <a:solidFill>
                  <a:srgbClr val="FF0000"/>
                </a:solidFill>
              </a:rPr>
              <a:t>จราจร</a:t>
            </a:r>
          </a:p>
          <a:p>
            <a:pPr>
              <a:buNone/>
            </a:pPr>
            <a:r>
              <a:rPr lang="th-TH" sz="4400" b="1" dirty="0">
                <a:solidFill>
                  <a:srgbClr val="FF0000"/>
                </a:solidFill>
              </a:rPr>
              <a:t>5.2 ต้องร่วมมือกับคณะร่วมตัดสินอื่นๆ อย่างต่อเนื่อง โดย</a:t>
            </a:r>
            <a:r>
              <a:rPr lang="th-TH" sz="4400" b="1" dirty="0" smtClean="0">
                <a:solidFill>
                  <a:srgbClr val="FF0000"/>
                </a:solidFill>
              </a:rPr>
              <a:t>ทำงาน</a:t>
            </a:r>
            <a:r>
              <a:rPr lang="th-TH" sz="4400" b="1" dirty="0">
                <a:solidFill>
                  <a:srgbClr val="FF0000"/>
                </a:solidFill>
              </a:rPr>
              <a:t>ร่วมกันเป็นทีม</a:t>
            </a:r>
          </a:p>
        </p:txBody>
      </p:sp>
    </p:spTree>
    <p:extLst>
      <p:ext uri="{BB962C8B-B14F-4D97-AF65-F5344CB8AC3E}">
        <p14:creationId xmlns:p14="http://schemas.microsoft.com/office/powerpoint/2010/main" xmlns="" val="421916887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txBody>
          <a:bodyPr>
            <a:normAutofit/>
          </a:bodyPr>
          <a:lstStyle/>
          <a:p>
            <a:r>
              <a:rPr lang="th-TH" b="1" dirty="0" smtClean="0"/>
              <a:t>ผู้ตัดสินที่ 1 แสดงสัญญาณ</a:t>
            </a:r>
            <a:r>
              <a:rPr lang="th-TH" b="1" dirty="0" err="1" smtClean="0"/>
              <a:t>การล</a:t>
            </a:r>
            <a:r>
              <a:rPr lang="th-TH" b="1" dirty="0" smtClean="0"/>
              <a:t>�</a:t>
            </a:r>
            <a:r>
              <a:rPr lang="th-TH" b="1" dirty="0" err="1" smtClean="0"/>
              <a:t>้ำ</a:t>
            </a:r>
            <a:r>
              <a:rPr lang="th-TH" b="1" dirty="0" smtClean="0"/>
              <a:t>ใต้ตาข่ายหรือลูกลอดใต้ตาข่าย</a:t>
            </a:r>
            <a:endParaRPr lang="th-TH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071678"/>
            <a:ext cx="2382008" cy="334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2571736" y="5500702"/>
            <a:ext cx="4229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 smtClean="0"/>
              <a:t>ชี้ที่บริเวณจุดกึ่งกลางของเส้นแบ่งแดน</a:t>
            </a:r>
            <a:endParaRPr lang="th-TH" b="1" dirty="0"/>
          </a:p>
        </p:txBody>
      </p:sp>
    </p:spTree>
  </p:cSld>
  <p:clrMapOvr>
    <a:masterClrMapping/>
  </p:clrMapOvr>
  <p:transition spd="med">
    <p:comb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th-TH" b="1" dirty="0" smtClean="0"/>
              <a:t>ผู้ตัดสินที่ 1 แสดงสัญญาณให้เล่นใหม่</a:t>
            </a:r>
            <a:endParaRPr lang="th-TH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54" y="928670"/>
            <a:ext cx="2689034" cy="412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2643174" y="5357826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 smtClean="0"/>
              <a:t>ยกหัวแม่มือขึ้นโดยก�</a:t>
            </a:r>
            <a:r>
              <a:rPr lang="th-TH" b="1" dirty="0" err="1" smtClean="0"/>
              <a:t>ำมือ</a:t>
            </a:r>
            <a:r>
              <a:rPr lang="th-TH" b="1" dirty="0" smtClean="0"/>
              <a:t>ทั้งสองข้าง</a:t>
            </a:r>
            <a:endParaRPr lang="th-TH" b="1" dirty="0"/>
          </a:p>
        </p:txBody>
      </p:sp>
    </p:spTree>
  </p:cSld>
  <p:clrMapOvr>
    <a:masterClrMapping/>
  </p:clrMapOvr>
  <p:transition spd="med">
    <p:comb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ผู้ตัดสินที่ 1 แสดงสัญญาณลูกบอลถูกผู้เล่นแล้วออก</a:t>
            </a:r>
            <a:endParaRPr lang="th-TH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214422"/>
            <a:ext cx="2461989" cy="381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142984"/>
            <a:ext cx="2321525" cy="381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สี่เหลี่ยมผืนผ้า 5"/>
          <p:cNvSpPr/>
          <p:nvPr/>
        </p:nvSpPr>
        <p:spPr>
          <a:xfrm>
            <a:off x="571472" y="5214950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/>
              <a:t>ใช้ฝ่ามือปัดที่ปลายนิ้วของมืออีกข้างหนึ่ง</a:t>
            </a:r>
          </a:p>
          <a:p>
            <a:pPr algn="ctr"/>
            <a:r>
              <a:rPr lang="th-TH" b="1" dirty="0" smtClean="0"/>
              <a:t>โดยทีม</a:t>
            </a:r>
            <a:r>
              <a:rPr lang="th-TH" b="1" dirty="0" err="1" smtClean="0"/>
              <a:t>ใดท</a:t>
            </a:r>
            <a:r>
              <a:rPr lang="th-TH" b="1" dirty="0" smtClean="0"/>
              <a:t>�</a:t>
            </a:r>
            <a:r>
              <a:rPr lang="th-TH" b="1" dirty="0" err="1" smtClean="0"/>
              <a:t>ำลูก</a:t>
            </a:r>
            <a:r>
              <a:rPr lang="th-TH" b="1" dirty="0" smtClean="0"/>
              <a:t>ออกให้ใช้มือนั้นตั้งขึ้น</a:t>
            </a:r>
            <a:endParaRPr lang="th-TH" b="1" dirty="0"/>
          </a:p>
        </p:txBody>
      </p:sp>
    </p:spTree>
  </p:cSld>
  <p:clrMapOvr>
    <a:masterClrMapping/>
  </p:clrMapOvr>
  <p:transition spd="med">
    <p:comb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th-TH" b="1" dirty="0" smtClean="0"/>
              <a:t>ผู้ตัดสินที่ 1   เตือนถ่วงเวลาและลงโทษถ่วงเวลา</a:t>
            </a:r>
            <a:endParaRPr lang="th-TH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00108"/>
            <a:ext cx="261377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529" y="1071547"/>
            <a:ext cx="28500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สี่เหลี่ยมผืนผ้า 5"/>
          <p:cNvSpPr/>
          <p:nvPr/>
        </p:nvSpPr>
        <p:spPr>
          <a:xfrm>
            <a:off x="785786" y="5786454"/>
            <a:ext cx="3667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/>
              <a:t>แสดงสัญญาณการเตือนถ่วงเวลา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714876" y="5786454"/>
            <a:ext cx="4222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/>
              <a:t>แสดงสัญญาณการลงโทษการถ่วงเวลา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th-TH" b="1" dirty="0" smtClean="0"/>
              <a:t>เทคนิคการปฏิบัติหน้าที่ผู้ตัดสินที่ 2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55007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h-TH" b="1" dirty="0" smtClean="0"/>
              <a:t>กติกาการแข่งขันที่เกี่ยวข้องกับผู้ตัดสินที่ 2</a:t>
            </a:r>
          </a:p>
          <a:p>
            <a:pPr>
              <a:buNone/>
            </a:pPr>
            <a:r>
              <a:rPr lang="th-TH" b="1" dirty="0" smtClean="0"/>
              <a:t>    1. ต�</a:t>
            </a:r>
            <a:r>
              <a:rPr lang="th-TH" b="1" dirty="0" err="1" smtClean="0"/>
              <a:t>ำแหน่ง</a:t>
            </a:r>
            <a:r>
              <a:rPr lang="th-TH" b="1" dirty="0" smtClean="0"/>
              <a:t>ของผู้ตัดสินที่ 2</a:t>
            </a:r>
          </a:p>
          <a:p>
            <a:r>
              <a:rPr lang="th-TH" dirty="0" smtClean="0"/>
              <a:t>ปฏิบัติหน้าที่โดยยืนใกล้เสานอกเขตสนามด้านตรงข้ามกับผู้ตัดสินที่ 1 และหันหน้าเข้าหากัน</a:t>
            </a:r>
          </a:p>
          <a:p>
            <a:pPr>
              <a:buNone/>
            </a:pPr>
            <a:r>
              <a:rPr lang="th-TH" b="1" dirty="0" smtClean="0"/>
              <a:t>    2. อ�</a:t>
            </a:r>
            <a:r>
              <a:rPr lang="th-TH" b="1" dirty="0" err="1" smtClean="0"/>
              <a:t>ำนาจ</a:t>
            </a:r>
            <a:r>
              <a:rPr lang="th-TH" b="1" dirty="0" smtClean="0"/>
              <a:t>หน้าที่ของผู้ตัดสินที่ 2</a:t>
            </a:r>
          </a:p>
          <a:p>
            <a:r>
              <a:rPr lang="th-TH" dirty="0" smtClean="0"/>
              <a:t>2.1 ผู้ตัดสินที่ 2 เป็นผู้ช่วยผู้ตัดสินที่ 1 แต่มีขอบเขตในการตัดสินเป็นของตัวเอง</a:t>
            </a:r>
          </a:p>
          <a:p>
            <a:pPr>
              <a:buNone/>
            </a:pPr>
            <a:r>
              <a:rPr lang="th-TH" dirty="0" smtClean="0"/>
              <a:t>ถ้าผู้ตัดสินที่ 1 ไม่สามารถปฏิบัติหน้าที่ต่อได้ ผู้ตัดสินที่ 2 </a:t>
            </a:r>
            <a:r>
              <a:rPr lang="th-TH" dirty="0" err="1" smtClean="0"/>
              <a:t>จะท</a:t>
            </a:r>
            <a:r>
              <a:rPr lang="th-TH" dirty="0" smtClean="0"/>
              <a:t>�ำหน้าที่แทน</a:t>
            </a:r>
          </a:p>
          <a:p>
            <a:r>
              <a:rPr lang="th-TH" dirty="0" smtClean="0"/>
              <a:t>2.2 ผู้ตัดสินที่ 2 จะให้สัญญาณมือแสดงการผิดกติกาที่</a:t>
            </a:r>
            <a:r>
              <a:rPr lang="th-TH" dirty="0" err="1" smtClean="0"/>
              <a:t>นอกเหนืออ</a:t>
            </a:r>
            <a:r>
              <a:rPr lang="th-TH" dirty="0" smtClean="0"/>
              <a:t>�</a:t>
            </a:r>
            <a:r>
              <a:rPr lang="th-TH" dirty="0" err="1" smtClean="0"/>
              <a:t>ำนาจการ</a:t>
            </a:r>
            <a:r>
              <a:rPr lang="th-TH" dirty="0" smtClean="0"/>
              <a:t>ตัดสินของผู้ตัดสินที่ 2 โดยไม่ต้องเป่านกหวีดแต่ต้องไม่</a:t>
            </a:r>
            <a:r>
              <a:rPr lang="th-TH" dirty="0" err="1" smtClean="0"/>
              <a:t>เน้นย</a:t>
            </a:r>
            <a:r>
              <a:rPr lang="th-TH" dirty="0" smtClean="0"/>
              <a:t>�</a:t>
            </a:r>
            <a:r>
              <a:rPr lang="th-TH" dirty="0" err="1" smtClean="0"/>
              <a:t>้ำ</a:t>
            </a:r>
            <a:r>
              <a:rPr lang="th-TH" dirty="0" smtClean="0"/>
              <a:t>การ</a:t>
            </a:r>
            <a:r>
              <a:rPr lang="th-TH" dirty="0" err="1" smtClean="0"/>
              <a:t>กระท</a:t>
            </a:r>
            <a:r>
              <a:rPr lang="th-TH" dirty="0" smtClean="0"/>
              <a:t>�ำผิดนั้น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flipV="1">
            <a:off x="500034" y="0"/>
            <a:ext cx="8229600" cy="6034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429420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2.3 ควบคุม</a:t>
            </a:r>
            <a:r>
              <a:rPr lang="th-TH" dirty="0" err="1" smtClean="0"/>
              <a:t>การท</a:t>
            </a:r>
            <a:r>
              <a:rPr lang="th-TH" dirty="0" smtClean="0"/>
              <a:t>�ำงานของผู้บันทึก</a:t>
            </a:r>
          </a:p>
          <a:p>
            <a:r>
              <a:rPr lang="th-TH" dirty="0" smtClean="0"/>
              <a:t>2.4 ควบคุมผู้ร่วมทีมที่นั่งบนม้านั่งและรายงาน</a:t>
            </a:r>
            <a:r>
              <a:rPr lang="th-TH" dirty="0" err="1" smtClean="0"/>
              <a:t>การท</a:t>
            </a:r>
            <a:r>
              <a:rPr lang="th-TH" dirty="0" smtClean="0"/>
              <a:t>�ำผิดมารยาทของผู้ร่วมทีมเหล่านั้นต่อผู้ตัดสินที่ 1</a:t>
            </a:r>
          </a:p>
          <a:p>
            <a:r>
              <a:rPr lang="th-TH" dirty="0" smtClean="0"/>
              <a:t>2.5 ควบคุมผู้เล่นในเขตอบอุ่นร่างกาย</a:t>
            </a:r>
          </a:p>
          <a:p>
            <a:r>
              <a:rPr lang="th-TH" dirty="0" smtClean="0"/>
              <a:t>2.6 อนุญาตให้หยุดการแข่งขัน ควบคุมเวลาและปฏิเสธการขอหยุดการแข่งขันที่ผิดระเบียบ</a:t>
            </a:r>
          </a:p>
          <a:p>
            <a:r>
              <a:rPr lang="th-TH" dirty="0" smtClean="0"/>
              <a:t>2.7 ควบ</a:t>
            </a:r>
            <a:r>
              <a:rPr lang="th-TH" dirty="0" err="1" smtClean="0"/>
              <a:t>คุมจ</a:t>
            </a:r>
            <a:r>
              <a:rPr lang="th-TH" dirty="0" smtClean="0"/>
              <a:t>�</a:t>
            </a:r>
            <a:r>
              <a:rPr lang="th-TH" dirty="0" err="1" smtClean="0"/>
              <a:t>ำนว</a:t>
            </a:r>
            <a:r>
              <a:rPr lang="th-TH" dirty="0" smtClean="0"/>
              <a:t>นครั้งที่แต่ละทีมขอเวลานอกและขอเปลี่ยนตัวและรายงานการขอเวลานอกครั้งที่ 2 การขอเปลี่ยนตัวผู้เล่นคนที่ 5 และคนที่ 6 ให้ผู้ตัดสินที่ 1 และผู้ฝึกสอนของทีมที่เกี่ยวข้องได้ทราบ</a:t>
            </a:r>
          </a:p>
          <a:p>
            <a:r>
              <a:rPr lang="th-TH" dirty="0" smtClean="0"/>
              <a:t>2.8 ในกรณีที่ผู้เล่นเกิดการบาดเจ็บ ผู้ตัดสินที่ 2 </a:t>
            </a:r>
            <a:r>
              <a:rPr lang="th-TH" dirty="0" err="1" smtClean="0"/>
              <a:t>มีอ</a:t>
            </a:r>
            <a:r>
              <a:rPr lang="th-TH" dirty="0" smtClean="0"/>
              <a:t>�ำ นาจอ</a:t>
            </a:r>
            <a:r>
              <a:rPr lang="th-TH" dirty="0" err="1" smtClean="0"/>
              <a:t>นุญาต</a:t>
            </a:r>
            <a:r>
              <a:rPr lang="th-TH" dirty="0" smtClean="0"/>
              <a:t>ให้เปลี่ยนตัวตามข้อยกเว้นหรืออนุญาต</a:t>
            </a:r>
            <a:r>
              <a:rPr lang="th-TH" dirty="0" err="1" smtClean="0"/>
              <a:t>ให้ท</a:t>
            </a:r>
            <a:r>
              <a:rPr lang="th-TH" dirty="0" smtClean="0"/>
              <a:t>�ำการรักษาพยาบาล 3 นาทีได้</a:t>
            </a:r>
          </a:p>
          <a:p>
            <a:r>
              <a:rPr lang="th-TH" dirty="0" smtClean="0"/>
              <a:t>2.9 ตรวจสภาพพื้นสนาม โดยเฉพาะอย่างยิ่งในเขตรุกและระหว่างการแข่งขัน</a:t>
            </a:r>
          </a:p>
          <a:p>
            <a:pPr>
              <a:buNone/>
            </a:pPr>
            <a:r>
              <a:rPr lang="th-TH" dirty="0" smtClean="0"/>
              <a:t>ต้องตรวจลูกบอลว่าอยู่ในสภาพที่ถูกต้องตามระเบียบการแข่งขัน</a:t>
            </a:r>
          </a:p>
          <a:p>
            <a:r>
              <a:rPr lang="th-TH" dirty="0" smtClean="0"/>
              <a:t>2.10 ควบคุมผู้ร่วมทีมในพื้นที่ลงโทษและรายงานการผิดมารยาทให้ผู้ตัดสินที่ 1</a:t>
            </a:r>
          </a:p>
          <a:p>
            <a:pPr>
              <a:buNone/>
            </a:pPr>
            <a:r>
              <a:rPr lang="th-TH" dirty="0" smtClean="0"/>
              <a:t>ทราบตลอดเวลาที่พบเห็น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8229600" cy="1357322"/>
          </a:xfrm>
        </p:spPr>
        <p:txBody>
          <a:bodyPr/>
          <a:lstStyle/>
          <a:p>
            <a:r>
              <a:rPr lang="th-TH" b="1" dirty="0" smtClean="0"/>
              <a:t>3. ความรับผิดชอบของผู้ตัดสินที่ 2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786478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3.1 ก่อนเริ่มต้นแต่ละเซตต้อง</a:t>
            </a:r>
            <a:r>
              <a:rPr lang="th-TH" dirty="0" err="1" smtClean="0"/>
              <a:t>ตรวจสอบต</a:t>
            </a:r>
            <a:r>
              <a:rPr lang="th-TH" dirty="0" smtClean="0"/>
              <a:t>�</a:t>
            </a:r>
            <a:r>
              <a:rPr lang="th-TH" dirty="0" err="1" smtClean="0"/>
              <a:t>ำแหน่ง</a:t>
            </a:r>
            <a:r>
              <a:rPr lang="th-TH" dirty="0" smtClean="0"/>
              <a:t>ของผู้เล่นให้เป็นไปตามใบ</a:t>
            </a:r>
            <a:r>
              <a:rPr lang="th-TH" dirty="0" err="1" smtClean="0"/>
              <a:t>ส่งต</a:t>
            </a:r>
            <a:r>
              <a:rPr lang="th-TH" dirty="0" smtClean="0"/>
              <a:t>�</a:t>
            </a:r>
            <a:r>
              <a:rPr lang="th-TH" dirty="0" err="1" smtClean="0"/>
              <a:t>ำแหน่ง</a:t>
            </a:r>
            <a:r>
              <a:rPr lang="th-TH" dirty="0" smtClean="0"/>
              <a:t>และ</a:t>
            </a:r>
            <a:r>
              <a:rPr lang="th-TH" dirty="0" err="1" smtClean="0"/>
              <a:t>เมื่อจ</a:t>
            </a:r>
            <a:r>
              <a:rPr lang="th-TH" dirty="0" smtClean="0"/>
              <a:t>�</a:t>
            </a:r>
            <a:r>
              <a:rPr lang="th-TH" dirty="0" err="1" smtClean="0"/>
              <a:t>ำเป็น</a:t>
            </a:r>
            <a:r>
              <a:rPr lang="th-TH" dirty="0" smtClean="0"/>
              <a:t>จะต้อง</a:t>
            </a:r>
            <a:r>
              <a:rPr lang="th-TH" dirty="0" err="1" smtClean="0"/>
              <a:t>ตรวจสอบต</a:t>
            </a:r>
            <a:r>
              <a:rPr lang="th-TH" dirty="0" smtClean="0"/>
              <a:t>�</a:t>
            </a:r>
            <a:r>
              <a:rPr lang="th-TH" dirty="0" err="1" smtClean="0"/>
              <a:t>ำแหน่ง</a:t>
            </a:r>
            <a:r>
              <a:rPr lang="th-TH" dirty="0" smtClean="0"/>
              <a:t>ของผู้เล่นในสนามขณะนั้นให้ตรงกับสภาพความเป็นจริงตามใบ</a:t>
            </a:r>
            <a:r>
              <a:rPr lang="th-TH" dirty="0" err="1" smtClean="0"/>
              <a:t>ส่งต</a:t>
            </a:r>
            <a:r>
              <a:rPr lang="th-TH" dirty="0" smtClean="0"/>
              <a:t>�</a:t>
            </a:r>
            <a:r>
              <a:rPr lang="th-TH" dirty="0" err="1" smtClean="0"/>
              <a:t>ำแหน่ง</a:t>
            </a:r>
            <a:endParaRPr lang="th-TH" dirty="0" smtClean="0"/>
          </a:p>
          <a:p>
            <a:r>
              <a:rPr lang="th-TH" dirty="0" smtClean="0"/>
              <a:t>3.2 ต้องตัดสินใจเป่านกหวีดและแสดงสัญญาณมือในระหว่างการแข่งขันดังนี้</a:t>
            </a:r>
          </a:p>
          <a:p>
            <a:r>
              <a:rPr lang="th-TH" dirty="0" smtClean="0"/>
              <a:t>3.2.1 </a:t>
            </a:r>
            <a:r>
              <a:rPr lang="th-TH" dirty="0" err="1" smtClean="0"/>
              <a:t>การล</a:t>
            </a:r>
            <a:r>
              <a:rPr lang="th-TH" dirty="0" smtClean="0"/>
              <a:t>�</a:t>
            </a:r>
            <a:r>
              <a:rPr lang="th-TH" dirty="0" err="1" smtClean="0"/>
              <a:t>้ำ</a:t>
            </a:r>
            <a:r>
              <a:rPr lang="th-TH" dirty="0" smtClean="0"/>
              <a:t>ใต้ตาข่ายเข้าไปในแดนของฝ่ายตรงข้าม</a:t>
            </a:r>
          </a:p>
          <a:p>
            <a:r>
              <a:rPr lang="th-TH" dirty="0" smtClean="0"/>
              <a:t>3.2.2 เมื่อฝ่ายรับลูกเสิร์ฟยืน</a:t>
            </a:r>
            <a:r>
              <a:rPr lang="th-TH" dirty="0" err="1" smtClean="0"/>
              <a:t>ผิดต</a:t>
            </a:r>
            <a:r>
              <a:rPr lang="th-TH" dirty="0" smtClean="0"/>
              <a:t>�</a:t>
            </a:r>
            <a:r>
              <a:rPr lang="th-TH" dirty="0" err="1" smtClean="0"/>
              <a:t>ำแหน่ง</a:t>
            </a:r>
            <a:endParaRPr lang="th-TH" dirty="0" smtClean="0"/>
          </a:p>
          <a:p>
            <a:r>
              <a:rPr lang="th-TH" dirty="0" smtClean="0"/>
              <a:t>3.2.3 เมื่อผู้เล่นถูกตาข่ายส่วนล่างหรือถูกเสาอากาศทางด้านผู้ตัดสินที่ 2</a:t>
            </a:r>
          </a:p>
          <a:p>
            <a:r>
              <a:rPr lang="th-TH" dirty="0" smtClean="0"/>
              <a:t>3.2.4 การสกัดกั้นโดยสมบูรณ์ของผู้เล่นแดนหลัง หรือพยายามสกัดกั้นโดย</a:t>
            </a:r>
          </a:p>
          <a:p>
            <a:pPr>
              <a:buNone/>
            </a:pPr>
            <a:r>
              <a:rPr lang="th-TH" dirty="0" smtClean="0"/>
              <a:t>ผู้เล่นตัวรับอิสระ</a:t>
            </a:r>
          </a:p>
          <a:p>
            <a:r>
              <a:rPr lang="th-TH" dirty="0" smtClean="0"/>
              <a:t>3.2.5 ลูกบอลถูกสิ่งกีดขวางหรือถูกพื้นสนามในขณะที่ผู้ตัดสินที่ 1 อยู่</a:t>
            </a:r>
            <a:r>
              <a:rPr lang="th-TH" dirty="0" err="1" smtClean="0"/>
              <a:t>ในต</a:t>
            </a:r>
            <a:r>
              <a:rPr lang="th-TH" dirty="0" smtClean="0"/>
              <a:t>�</a:t>
            </a:r>
            <a:r>
              <a:rPr lang="th-TH" dirty="0" err="1" smtClean="0"/>
              <a:t>ำแหน่ง</a:t>
            </a:r>
            <a:r>
              <a:rPr lang="th-TH" dirty="0" smtClean="0"/>
              <a:t>ที่ไม่สามารถมองเห็นได้</a:t>
            </a:r>
          </a:p>
          <a:p>
            <a:pPr>
              <a:buNone/>
            </a:pPr>
            <a:r>
              <a:rPr lang="th-TH" dirty="0" smtClean="0"/>
              <a:t>3.3 เมื่อเสร็จสิ้นการแข่งขันต้องตรวจสอบและลงนามในใบบันทึกการแข่งขัน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/>
          </a:bodyPr>
          <a:lstStyle/>
          <a:p>
            <a:r>
              <a:rPr lang="th-TH" b="1" dirty="0" smtClean="0"/>
              <a:t>4. ต�</a:t>
            </a:r>
            <a:r>
              <a:rPr lang="th-TH" b="1" dirty="0" err="1" smtClean="0"/>
              <a:t>ำแหน่งที่</a:t>
            </a:r>
            <a:r>
              <a:rPr lang="th-TH" b="1" dirty="0" smtClean="0"/>
              <a:t>อยู่ของทีม ผู้ตัดสินที่ 2 มีส่วนเกี่ยวข้องกับทีม เมื่อ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1785926"/>
            <a:ext cx="8786874" cy="5072074"/>
          </a:xfrm>
        </p:spPr>
        <p:txBody>
          <a:bodyPr/>
          <a:lstStyle/>
          <a:p>
            <a:r>
              <a:rPr lang="th-TH" dirty="0" smtClean="0"/>
              <a:t>4.1 ผู้เล่นที่ไม่ได้ลงแข่งขันควรนั่งนับบนม้า หรืออยู่ในพื้นที่อบอุ่นร่างกายของทีมตนเอง</a:t>
            </a:r>
          </a:p>
          <a:p>
            <a:r>
              <a:rPr lang="th-TH" dirty="0" smtClean="0"/>
              <a:t>ผู้ฝึกสอนและผู้ร่วมทีมคนอื่นๆ ต้องนั่งบนม้านั่ง แต่อาจลุกจากม้านั่งได้เป็นครั้งคราว</a:t>
            </a:r>
          </a:p>
          <a:p>
            <a:r>
              <a:rPr lang="th-TH" dirty="0" smtClean="0"/>
              <a:t>4.2 เฉพาะผู้ร่วมทีมเท่านั้นที่ได้รับอนุญาตให้นั่งบนม้านั่งระหว่างการแข่งขันและ</a:t>
            </a:r>
          </a:p>
          <a:p>
            <a:r>
              <a:rPr lang="th-TH" dirty="0" smtClean="0"/>
              <a:t>ร่วมการอบอุ่นร่างกายก่อนการแข่งขัน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5. ผู้ตัดสินที่ 2 มีส่วนเกี่ยวข้องกับผู้ฝึกสอน เมื่อ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r>
              <a:rPr lang="th-TH" dirty="0" smtClean="0"/>
              <a:t>5.1 ตลอดเวลาการแข่งขันผู้ฝึกสอนเป็นผู้ควบคุมการเล่นของทีมที่บริเวณนอก</a:t>
            </a:r>
          </a:p>
          <a:p>
            <a:pPr>
              <a:buNone/>
            </a:pPr>
            <a:r>
              <a:rPr lang="th-TH" dirty="0" smtClean="0"/>
              <a:t>สนามแข่งขัน เป็นผู้เลือกผู้เล่น 6 คนแรก เปลี่ยนตัวผู้เล่นและขอเวลานอก การทำหน้าที่ดังกล่าว โดยขอผ่านผู้ตัดสินที่ 2</a:t>
            </a:r>
          </a:p>
          <a:p>
            <a:r>
              <a:rPr lang="th-TH" dirty="0" smtClean="0"/>
              <a:t>5.2 ก่อนการแข่งขันผู้ฝึกสอนต้องตรวจสอบรายชื่อและหมายเลขของผู้เล่นในใบบันทึกให้ถูกต้อง และลงชื่อเพื่อรับรองในใบบันทึกนั้น</a:t>
            </a:r>
          </a:p>
          <a:p>
            <a:r>
              <a:rPr lang="th-TH" dirty="0" smtClean="0"/>
              <a:t>5.3 ในระหว่างการแข่งขันผู้ฝึกสอนต้อง</a:t>
            </a:r>
          </a:p>
          <a:p>
            <a:r>
              <a:rPr lang="th-TH" dirty="0" smtClean="0"/>
              <a:t>5.3.1 ยื่นใบ</a:t>
            </a:r>
            <a:r>
              <a:rPr lang="th-TH" dirty="0" err="1" smtClean="0"/>
              <a:t>ส่งต</a:t>
            </a:r>
            <a:r>
              <a:rPr lang="th-TH" dirty="0" smtClean="0"/>
              <a:t>�</a:t>
            </a:r>
            <a:r>
              <a:rPr lang="th-TH" dirty="0" err="1" smtClean="0"/>
              <a:t>ำแหน่ง</a:t>
            </a:r>
            <a:r>
              <a:rPr lang="th-TH" dirty="0" smtClean="0"/>
              <a:t>ผู้เล่นที่มีชื่ออยู่ในใบบันทึกให้ผู้ตัดสินที่ 2 หรือผู้บันทึก</a:t>
            </a:r>
          </a:p>
          <a:p>
            <a:r>
              <a:rPr lang="th-TH" dirty="0" smtClean="0"/>
              <a:t>5.3.2 นั่งที่ม้านั่งของทีมใกล้กับผู้บันทึกมากที่สุด แต่อาจลุกขึ้น</a:t>
            </a:r>
            <a:r>
              <a:rPr lang="th-TH" dirty="0" err="1" smtClean="0"/>
              <a:t>เพื่อท</a:t>
            </a:r>
            <a:r>
              <a:rPr lang="th-TH" dirty="0" smtClean="0"/>
              <a:t>�</a:t>
            </a:r>
            <a:r>
              <a:rPr lang="th-TH" dirty="0" err="1" smtClean="0"/>
              <a:t>ำการ</a:t>
            </a:r>
            <a:endParaRPr lang="th-TH" dirty="0" smtClean="0"/>
          </a:p>
          <a:p>
            <a:pPr>
              <a:buNone/>
            </a:pPr>
            <a:r>
              <a:rPr lang="th-TH" dirty="0" smtClean="0"/>
              <a:t>สอนขณะแข่งขันที่บริเวณด้านหน้าม้านั่งของทีมตนเองตั้งแต่บริเวณเส้นรุกถึงเขตอบอุ่นร่างกายได้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368280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571480"/>
            <a:ext cx="8929718" cy="6286520"/>
          </a:xfrm>
        </p:spPr>
        <p:txBody>
          <a:bodyPr>
            <a:normAutofit/>
          </a:bodyPr>
          <a:lstStyle/>
          <a:p>
            <a:r>
              <a:rPr lang="th-TH" dirty="0" smtClean="0"/>
              <a:t>5.3.3 ขอเวลานอกและขอเปลี่ยนตัวผู้เล่น</a:t>
            </a:r>
          </a:p>
          <a:p>
            <a:r>
              <a:rPr lang="th-TH" dirty="0" smtClean="0"/>
              <a:t>5.3.4 ผู้ฝึกสอนและผู้ร่วมทีมอื่นๆ อาจ</a:t>
            </a:r>
            <a:r>
              <a:rPr lang="th-TH" dirty="0" err="1" smtClean="0"/>
              <a:t>ให้ค</a:t>
            </a:r>
            <a:r>
              <a:rPr lang="th-TH" dirty="0" smtClean="0"/>
              <a:t>�</a:t>
            </a:r>
            <a:r>
              <a:rPr lang="th-TH" dirty="0" err="1" smtClean="0"/>
              <a:t>ำแนะน</a:t>
            </a:r>
            <a:r>
              <a:rPr lang="th-TH" dirty="0" smtClean="0"/>
              <a:t>�</a:t>
            </a:r>
            <a:r>
              <a:rPr lang="th-TH" dirty="0" err="1" smtClean="0"/>
              <a:t>ำผู้</a:t>
            </a:r>
            <a:r>
              <a:rPr lang="th-TH" dirty="0" smtClean="0"/>
              <a:t>เล่นในสนามได้ ผู้ฝึกสอนอาจ</a:t>
            </a:r>
            <a:r>
              <a:rPr lang="th-TH" dirty="0" err="1" smtClean="0"/>
              <a:t>ให้ค</a:t>
            </a:r>
            <a:r>
              <a:rPr lang="th-TH" dirty="0" smtClean="0"/>
              <a:t>�</a:t>
            </a:r>
            <a:r>
              <a:rPr lang="th-TH" dirty="0" err="1" smtClean="0"/>
              <a:t>ำแนะน</a:t>
            </a:r>
            <a:r>
              <a:rPr lang="th-TH" dirty="0" smtClean="0"/>
              <a:t>�ำขณะที่ยืนหรือเดินภายในบริเวณเขตเล่นลูกด้านหน้าม้านั่งตั้งแต่แนวเส้นเขตรุกจนถึงพื้นที่อบอุ่นร่างกาย โดยไม่รบกวนหรือถ่วงเวลาการแข่งขัน</a:t>
            </a:r>
          </a:p>
          <a:p>
            <a:pPr>
              <a:buNone/>
            </a:pPr>
            <a:r>
              <a:rPr lang="th-TH" b="1" dirty="0" smtClean="0"/>
              <a:t>6. ผู้ตัดสินที่ 2 มีส่วนเกี่ยวข้องกับผู้ช่วยผู้ฝึกสอนดังนี้</a:t>
            </a:r>
          </a:p>
          <a:p>
            <a:r>
              <a:rPr lang="th-TH" dirty="0" smtClean="0"/>
              <a:t>6.1 ผู้ช่วยผู้ฝึกสอนนั่งบนม้านั่งของทีม แต่ไม่มีสิทธิ์ใดๆ ที่จะขอหยุดการแข่งขัน</a:t>
            </a:r>
          </a:p>
          <a:p>
            <a:r>
              <a:rPr lang="th-TH" dirty="0" smtClean="0"/>
              <a:t>6.2 ถ้าผู้ฝึกสอนไม่อยู่ ผู้ช่วยผู้ฝึกสอน</a:t>
            </a:r>
            <a:r>
              <a:rPr lang="th-TH" dirty="0" err="1" smtClean="0"/>
              <a:t>อาจท</a:t>
            </a:r>
            <a:r>
              <a:rPr lang="th-TH" dirty="0" smtClean="0"/>
              <a:t>�ำหน้าที่แทนได้ โดยการขออนุญาตของ</a:t>
            </a:r>
          </a:p>
          <a:p>
            <a:pPr>
              <a:buNone/>
            </a:pPr>
            <a:r>
              <a:rPr lang="th-TH" dirty="0" smtClean="0"/>
              <a:t>หัวหน้าทีมและได้รับการยินยอมจากผู้ตัดสินที่ 1 ทั้งนี้ผู้ตัดสินที่ 2 ต้องรับทราบด้วย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11.jpg"/>
          <p:cNvPicPr>
            <a:picLocks noGrp="1" noChangeAspect="1"/>
          </p:cNvPicPr>
          <p:nvPr isPhoto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34938"/>
            <a:ext cx="9144000" cy="65865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4000" b="1" dirty="0"/>
              <a:t>5.4 ต้องมีความ</a:t>
            </a:r>
            <a:r>
              <a:rPr lang="th-TH" sz="4000" b="1" dirty="0" smtClean="0"/>
              <a:t>แม่นยำใน</a:t>
            </a:r>
            <a:r>
              <a:rPr lang="th-TH" sz="4000" b="1" dirty="0"/>
              <a:t>การตีความกติกาการแข่งขัน และเข้าใจลักษณะของ</a:t>
            </a:r>
            <a:r>
              <a:rPr lang="th-TH" sz="4000" b="1" dirty="0" err="1"/>
              <a:t>เกมส์</a:t>
            </a:r>
            <a:endParaRPr lang="th-TH" sz="4000" b="1" dirty="0"/>
          </a:p>
          <a:p>
            <a:pPr>
              <a:buNone/>
            </a:pPr>
            <a:r>
              <a:rPr lang="th-TH" sz="4000" b="1" dirty="0"/>
              <a:t>การแข่งขันของการแข่งขัน (หนังสือกติกาการแข่งขันเป็นเพียงแนวทางให้ปฏิบัติ </a:t>
            </a:r>
            <a:r>
              <a:rPr lang="th-TH" sz="4000" b="1" dirty="0" smtClean="0"/>
              <a:t>ไม่ใช่คำสั่ง</a:t>
            </a:r>
            <a:r>
              <a:rPr lang="th-TH" sz="4000" b="1" dirty="0"/>
              <a:t>ให้ปฏิบัติ)</a:t>
            </a:r>
          </a:p>
          <a:p>
            <a:pPr>
              <a:buNone/>
            </a:pPr>
            <a:r>
              <a:rPr lang="th-TH" sz="4000" b="1" dirty="0"/>
              <a:t>5.5 เป่านกหวีดเฉพาะเมื่อเห็น ไม่ใช่คิดว่าเห็น “การเดาเป็นสัญญาณของความผิดพลาด”</a:t>
            </a:r>
          </a:p>
          <a:p>
            <a:pPr>
              <a:buNone/>
            </a:pPr>
            <a:r>
              <a:rPr lang="th-TH" sz="4000" b="1" dirty="0"/>
              <a:t>5.6 เป่านกหวีดเฉพาะเมื่อมั่นใจอย่างแน่นอนว่ามีการ</a:t>
            </a:r>
            <a:r>
              <a:rPr lang="th-TH" sz="4000" b="1" dirty="0" smtClean="0"/>
              <a:t>ทำผิด</a:t>
            </a:r>
            <a:r>
              <a:rPr lang="th-TH" sz="4000" b="1" dirty="0"/>
              <a:t>กติกา และรู้</a:t>
            </a:r>
            <a:r>
              <a:rPr lang="th-TH" sz="4000" b="1" dirty="0" smtClean="0"/>
              <a:t>ลักษณะของ</a:t>
            </a:r>
            <a:r>
              <a:rPr lang="th-TH" sz="4000" b="1" dirty="0"/>
              <a:t>การ</a:t>
            </a:r>
            <a:r>
              <a:rPr lang="th-TH" sz="4000" b="1" dirty="0" smtClean="0"/>
              <a:t>ทำผิด </a:t>
            </a:r>
            <a:r>
              <a:rPr lang="th-TH" sz="4000" b="1" dirty="0"/>
              <a:t>ถ้าสงสัยไม่ควรเป่า</a:t>
            </a:r>
            <a:r>
              <a:rPr lang="th-TH" sz="4000" b="1" dirty="0">
                <a:solidFill>
                  <a:schemeClr val="bg1"/>
                </a:solidFill>
              </a:rPr>
              <a:t>นกหวีด</a:t>
            </a:r>
          </a:p>
        </p:txBody>
      </p:sp>
    </p:spTree>
    <p:extLst>
      <p:ext uri="{BB962C8B-B14F-4D97-AF65-F5344CB8AC3E}">
        <p14:creationId xmlns:p14="http://schemas.microsoft.com/office/powerpoint/2010/main" xmlns="" val="79237626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96842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500834"/>
          </a:xfrm>
        </p:spPr>
        <p:txBody>
          <a:bodyPr>
            <a:normAutofit fontScale="85000" lnSpcReduction="10000"/>
          </a:bodyPr>
          <a:lstStyle/>
          <a:p>
            <a:r>
              <a:rPr lang="th-TH" b="1" dirty="0" smtClean="0"/>
              <a:t>7. ต�</a:t>
            </a:r>
            <a:r>
              <a:rPr lang="th-TH" b="1" dirty="0" err="1" smtClean="0"/>
              <a:t>ำแหน่ง</a:t>
            </a:r>
            <a:r>
              <a:rPr lang="th-TH" b="1" dirty="0" smtClean="0"/>
              <a:t>เริ่มต้นของทีม ผู้ตัดสินที่ 2 มีส่วนเกี่ยวข้องดังนี้</a:t>
            </a:r>
          </a:p>
          <a:p>
            <a:r>
              <a:rPr lang="th-TH" dirty="0" smtClean="0"/>
              <a:t>7.1 ก่อนเริ่มการแข่งขันแต่ละเซต ผู้ฝึกสอนต้องส่งใบ</a:t>
            </a:r>
            <a:r>
              <a:rPr lang="th-TH" dirty="0" err="1" smtClean="0"/>
              <a:t>ส่งต</a:t>
            </a:r>
            <a:r>
              <a:rPr lang="th-TH" dirty="0" smtClean="0"/>
              <a:t>�</a:t>
            </a:r>
            <a:r>
              <a:rPr lang="th-TH" dirty="0" err="1" smtClean="0"/>
              <a:t>ำแหน่ง</a:t>
            </a:r>
            <a:r>
              <a:rPr lang="th-TH" dirty="0" smtClean="0"/>
              <a:t> ซึ่งเขียนหมายเลข</a:t>
            </a:r>
          </a:p>
          <a:p>
            <a:r>
              <a:rPr lang="th-TH" dirty="0" smtClean="0"/>
              <a:t>ผู้เล่น 6 คนแรก และลง</a:t>
            </a:r>
            <a:r>
              <a:rPr lang="th-TH" dirty="0" err="1" smtClean="0"/>
              <a:t>ชื่อก</a:t>
            </a:r>
            <a:r>
              <a:rPr lang="th-TH" dirty="0" smtClean="0"/>
              <a:t>�</a:t>
            </a:r>
            <a:r>
              <a:rPr lang="th-TH" dirty="0" err="1" smtClean="0"/>
              <a:t>ำกับ</a:t>
            </a:r>
            <a:endParaRPr lang="th-TH" dirty="0" smtClean="0"/>
          </a:p>
          <a:p>
            <a:r>
              <a:rPr lang="th-TH" dirty="0" smtClean="0"/>
              <a:t>7.2 ผู้เล่นที่ไม่ได้อยู่ในใบ</a:t>
            </a:r>
            <a:r>
              <a:rPr lang="th-TH" dirty="0" err="1" smtClean="0"/>
              <a:t>ส่งต</a:t>
            </a:r>
            <a:r>
              <a:rPr lang="th-TH" dirty="0" smtClean="0"/>
              <a:t>�</a:t>
            </a:r>
            <a:r>
              <a:rPr lang="th-TH" dirty="0" err="1" smtClean="0"/>
              <a:t>ำแหน่ง</a:t>
            </a:r>
            <a:r>
              <a:rPr lang="th-TH" dirty="0" smtClean="0"/>
              <a:t>จะเป็นผู้</a:t>
            </a:r>
            <a:r>
              <a:rPr lang="th-TH" dirty="0" err="1" smtClean="0"/>
              <a:t>เล่นส</a:t>
            </a:r>
            <a:r>
              <a:rPr lang="th-TH" dirty="0" smtClean="0"/>
              <a:t>�ำรองในเซตนั้น ยกเว้นผู้เล่นตัวรับอิสระ</a:t>
            </a:r>
          </a:p>
          <a:p>
            <a:r>
              <a:rPr lang="th-TH" dirty="0" smtClean="0"/>
              <a:t>7.3 เมื่อผู้ฝึกสอนได้ส่งใบ</a:t>
            </a:r>
            <a:r>
              <a:rPr lang="th-TH" dirty="0" err="1" smtClean="0"/>
              <a:t>ส่งต</a:t>
            </a:r>
            <a:r>
              <a:rPr lang="th-TH" dirty="0" smtClean="0"/>
              <a:t>�</a:t>
            </a:r>
            <a:r>
              <a:rPr lang="th-TH" dirty="0" err="1" smtClean="0"/>
              <a:t>ำแหน่ง</a:t>
            </a:r>
            <a:r>
              <a:rPr lang="th-TH" dirty="0" smtClean="0"/>
              <a:t>ให้แก่ผู้ตัดสินที่ 2 หรือผู้บันทึกแล้วจะไม่อนุญาต</a:t>
            </a:r>
          </a:p>
          <a:p>
            <a:r>
              <a:rPr lang="th-TH" dirty="0" smtClean="0"/>
              <a:t>ให้มีการเปลี่ยนแปลงอีก นอกจากการเปลี่ยนตัวตามปกติ</a:t>
            </a:r>
          </a:p>
          <a:p>
            <a:r>
              <a:rPr lang="th-TH" dirty="0" smtClean="0"/>
              <a:t>7.4 ในกรณีที่มีการผิดพลาดระหว่างใบ</a:t>
            </a:r>
            <a:r>
              <a:rPr lang="th-TH" dirty="0" err="1" smtClean="0"/>
              <a:t>ส่งต</a:t>
            </a:r>
            <a:r>
              <a:rPr lang="th-TH" dirty="0" smtClean="0"/>
              <a:t>�</a:t>
            </a:r>
            <a:r>
              <a:rPr lang="th-TH" dirty="0" err="1" smtClean="0"/>
              <a:t>ำแหน่งกับต</a:t>
            </a:r>
            <a:r>
              <a:rPr lang="th-TH" dirty="0" smtClean="0"/>
              <a:t>�</a:t>
            </a:r>
            <a:r>
              <a:rPr lang="th-TH" dirty="0" err="1" smtClean="0"/>
              <a:t>ำแหน่ง</a:t>
            </a:r>
            <a:r>
              <a:rPr lang="th-TH" dirty="0" smtClean="0"/>
              <a:t>ของผู้เล่นในสนาม</a:t>
            </a:r>
          </a:p>
          <a:p>
            <a:r>
              <a:rPr lang="th-TH" dirty="0" smtClean="0"/>
              <a:t>ผู้ตัดสินที่ 2 จะต้อง</a:t>
            </a:r>
          </a:p>
          <a:p>
            <a:r>
              <a:rPr lang="th-TH" dirty="0" smtClean="0"/>
              <a:t>7.4.1 ถ้าพบการผิดพลาดก่อนเริ่มเซต ให้เปลี่ยนผู้เล่นให้ถูกต้องตามใบส่ง</a:t>
            </a:r>
          </a:p>
          <a:p>
            <a:r>
              <a:rPr lang="th-TH" dirty="0" smtClean="0"/>
              <a:t>ต�</a:t>
            </a:r>
            <a:r>
              <a:rPr lang="th-TH" dirty="0" err="1" smtClean="0"/>
              <a:t>ำแหน่ง</a:t>
            </a:r>
            <a:r>
              <a:rPr lang="th-TH" dirty="0" smtClean="0"/>
              <a:t>โดยไม่มี</a:t>
            </a:r>
            <a:r>
              <a:rPr lang="th-TH" dirty="0" err="1" smtClean="0"/>
              <a:t>การท</a:t>
            </a:r>
            <a:r>
              <a:rPr lang="th-TH" dirty="0" smtClean="0"/>
              <a:t>�ำโทษใดๆ</a:t>
            </a:r>
          </a:p>
          <a:p>
            <a:r>
              <a:rPr lang="th-TH" dirty="0" smtClean="0"/>
              <a:t>7.4.2 ถ้าผู้ฝึกสอนต้องการให้ผู้เล่นที่ไม่ได้ระบุไว้ในใบ</a:t>
            </a:r>
            <a:r>
              <a:rPr lang="th-TH" dirty="0" err="1" smtClean="0"/>
              <a:t>ส่งต</a:t>
            </a:r>
            <a:r>
              <a:rPr lang="th-TH" dirty="0" smtClean="0"/>
              <a:t>�</a:t>
            </a:r>
            <a:r>
              <a:rPr lang="th-TH" dirty="0" err="1" smtClean="0"/>
              <a:t>ำแหน่ง</a:t>
            </a:r>
            <a:r>
              <a:rPr lang="th-TH" dirty="0" smtClean="0"/>
              <a:t>ยังคงอยู่ใน</a:t>
            </a:r>
          </a:p>
          <a:p>
            <a:r>
              <a:rPr lang="th-TH" dirty="0" smtClean="0"/>
              <a:t>สนาม ผู้ฝึกสอนต้องขอเปลี่ยนตัวผู้เล่นตามปกติและต้องบันทึกลงในใบลงบันทึก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252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>
            <a:normAutofit fontScale="92500"/>
          </a:bodyPr>
          <a:lstStyle/>
          <a:p>
            <a:r>
              <a:rPr lang="th-TH" b="1" dirty="0" smtClean="0"/>
              <a:t>8. </a:t>
            </a:r>
            <a:r>
              <a:rPr lang="th-TH" b="1" dirty="0" err="1" smtClean="0"/>
              <a:t>การล</a:t>
            </a:r>
            <a:r>
              <a:rPr lang="th-TH" b="1" dirty="0" smtClean="0"/>
              <a:t>�</a:t>
            </a:r>
            <a:r>
              <a:rPr lang="th-TH" b="1" dirty="0" err="1" smtClean="0"/>
              <a:t>้ำ</a:t>
            </a:r>
            <a:r>
              <a:rPr lang="th-TH" b="1" dirty="0" smtClean="0"/>
              <a:t>ใต้ตาข่าย ผู้ตัดสินที่ 2 จะต้องพิจารณาดังนี้</a:t>
            </a:r>
          </a:p>
          <a:p>
            <a:r>
              <a:rPr lang="th-TH" dirty="0" smtClean="0"/>
              <a:t>8.1 อนุญาตให้ผู้</a:t>
            </a:r>
            <a:r>
              <a:rPr lang="th-TH" dirty="0" err="1" smtClean="0"/>
              <a:t>เล่นล</a:t>
            </a:r>
            <a:r>
              <a:rPr lang="th-TH" dirty="0" smtClean="0"/>
              <a:t>�</a:t>
            </a:r>
            <a:r>
              <a:rPr lang="th-TH" dirty="0" err="1" smtClean="0"/>
              <a:t>้ำ</a:t>
            </a:r>
            <a:r>
              <a:rPr lang="th-TH" dirty="0" smtClean="0"/>
              <a:t>เข้าไปในแดนของฝ่ายตรงข้ามใต้ตาข่ายได้ ทั้งนี้ต้องไม่</a:t>
            </a:r>
          </a:p>
          <a:p>
            <a:r>
              <a:rPr lang="th-TH" dirty="0" smtClean="0"/>
              <a:t>กีดขวางการเล่นของฝ่ายตรงข้าม</a:t>
            </a:r>
          </a:p>
          <a:p>
            <a:r>
              <a:rPr lang="th-TH" dirty="0" smtClean="0"/>
              <a:t>8.2 </a:t>
            </a:r>
            <a:r>
              <a:rPr lang="th-TH" dirty="0" err="1" smtClean="0"/>
              <a:t>การล</a:t>
            </a:r>
            <a:r>
              <a:rPr lang="th-TH" dirty="0" smtClean="0"/>
              <a:t>�</a:t>
            </a:r>
            <a:r>
              <a:rPr lang="th-TH" dirty="0" err="1" smtClean="0"/>
              <a:t>้ำ</a:t>
            </a:r>
            <a:r>
              <a:rPr lang="th-TH" dirty="0" smtClean="0"/>
              <a:t>เส้นแบ่งแดนเข้าไปในแดนของฝ่ายตรงข้าม</a:t>
            </a:r>
            <a:r>
              <a:rPr lang="th-TH" dirty="0" err="1" smtClean="0"/>
              <a:t>สามารถท</a:t>
            </a:r>
            <a:r>
              <a:rPr lang="th-TH" dirty="0" smtClean="0"/>
              <a:t>�</a:t>
            </a:r>
            <a:r>
              <a:rPr lang="th-TH" dirty="0" err="1" smtClean="0"/>
              <a:t>ำได้</a:t>
            </a:r>
            <a:r>
              <a:rPr lang="th-TH" dirty="0" smtClean="0"/>
              <a:t>โดย</a:t>
            </a:r>
          </a:p>
          <a:p>
            <a:r>
              <a:rPr lang="th-TH" dirty="0" smtClean="0"/>
              <a:t>8.2.1 อนุญาตให้เท้าหรือมือถูกแดนของฝ่ายตรงข้ามได้ ถ้ามีส่วนใดส่วนหนึ่ง</a:t>
            </a:r>
          </a:p>
          <a:p>
            <a:r>
              <a:rPr lang="th-TH" dirty="0" smtClean="0"/>
              <a:t>ของมือหรือเท้าอยู่บนเส้นแบ่งแดนหรืออยู่เหนือเส้นแบ่งแดน</a:t>
            </a:r>
          </a:p>
          <a:p>
            <a:r>
              <a:rPr lang="th-TH" dirty="0" smtClean="0"/>
              <a:t>8.2.2 ไม่อนุญาตให้ถูกแดนของฝ่ายตรงข้ามโดยส่วนอื่นๆ ของร่างกาย</a:t>
            </a:r>
          </a:p>
          <a:p>
            <a:r>
              <a:rPr lang="th-TH" dirty="0" smtClean="0"/>
              <a:t>8.3 ผู้เล่นอาจเข้าไปในแดนของฝ่ายตรงข้ามได้เมื่อลูกตาย</a:t>
            </a:r>
          </a:p>
          <a:p>
            <a:r>
              <a:rPr lang="th-TH" dirty="0" smtClean="0"/>
              <a:t>8.4 ผู้เล่น</a:t>
            </a:r>
            <a:r>
              <a:rPr lang="th-TH" dirty="0" err="1" smtClean="0"/>
              <a:t>อาจล</a:t>
            </a:r>
            <a:r>
              <a:rPr lang="th-TH" dirty="0" smtClean="0"/>
              <a:t>�</a:t>
            </a:r>
            <a:r>
              <a:rPr lang="th-TH" dirty="0" err="1" smtClean="0"/>
              <a:t>้ำ</a:t>
            </a:r>
            <a:r>
              <a:rPr lang="th-TH" dirty="0" smtClean="0"/>
              <a:t>เข้าไปในเขตรอบสนามของฝ่ายตรงข้ามได้ถ้าไม่กีดขวางการเล่น</a:t>
            </a:r>
          </a:p>
          <a:p>
            <a:r>
              <a:rPr lang="th-TH" dirty="0" smtClean="0"/>
              <a:t>ของฝ่ายตรงข้าม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252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 smtClean="0"/>
              <a:t>9. การถูกตาข่าย ผู้ตัดสินจะต้องพิจารณาดังนี้</a:t>
            </a:r>
          </a:p>
          <a:p>
            <a:r>
              <a:rPr lang="th-TH" dirty="0" smtClean="0"/>
              <a:t>ผู้ตัดสินที่ 2 มีส่วนเกี่ยวข้องกับการถูกตาข่ายของผู้เล่นโดยตรง ฉะนั้นเพื่อให้เกิด</a:t>
            </a:r>
          </a:p>
          <a:p>
            <a:r>
              <a:rPr lang="th-TH" dirty="0" smtClean="0"/>
              <a:t>ความเข้าใจผู้ตัดสินที่ 2 จึง</a:t>
            </a:r>
            <a:r>
              <a:rPr lang="th-TH" dirty="0" err="1" smtClean="0"/>
              <a:t>ควรท</a:t>
            </a:r>
            <a:r>
              <a:rPr lang="th-TH" dirty="0" smtClean="0"/>
              <a:t>�</a:t>
            </a:r>
            <a:r>
              <a:rPr lang="th-TH" dirty="0" err="1" smtClean="0"/>
              <a:t>ำความ</a:t>
            </a:r>
            <a:r>
              <a:rPr lang="th-TH" dirty="0" smtClean="0"/>
              <a:t>เข้าใจเรื่องเกี่ยวกับการถูกตาข่ายโดย</a:t>
            </a:r>
          </a:p>
          <a:p>
            <a:r>
              <a:rPr lang="th-TH" dirty="0" smtClean="0"/>
              <a:t>9.1 ผู้เล่นถูกตาข่ายไม่ถือว่าผิดกติกา ยกเว้นเป็นการถูกตาข่าย</a:t>
            </a:r>
            <a:r>
              <a:rPr lang="th-TH" dirty="0" err="1" smtClean="0"/>
              <a:t>ในขณะก</a:t>
            </a:r>
            <a:r>
              <a:rPr lang="th-TH" dirty="0" smtClean="0"/>
              <a:t>�</a:t>
            </a:r>
            <a:r>
              <a:rPr lang="th-TH" dirty="0" err="1" smtClean="0"/>
              <a:t>ำลัง</a:t>
            </a:r>
            <a:r>
              <a:rPr lang="th-TH" dirty="0" smtClean="0"/>
              <a:t>เล่นลูก</a:t>
            </a:r>
          </a:p>
          <a:p>
            <a:r>
              <a:rPr lang="th-TH" dirty="0" smtClean="0"/>
              <a:t>9.2 เมื่อผู้เล่นได้เล่นลูกบอลแล้วอาจไปถูกเสา เชือก หรือสิ่งใดๆ ที่อยู่นอกความ</a:t>
            </a:r>
          </a:p>
          <a:p>
            <a:r>
              <a:rPr lang="th-TH" dirty="0" smtClean="0"/>
              <a:t>ยาวของตาข่ายได้ ทั้งนี้ต้องไม่กีดขวางการเล่น</a:t>
            </a:r>
          </a:p>
          <a:p>
            <a:r>
              <a:rPr lang="th-TH" dirty="0" smtClean="0"/>
              <a:t>9.3 ลูกบอลที่พุ่งไปชนตาข่าย</a:t>
            </a:r>
            <a:r>
              <a:rPr lang="th-TH" dirty="0" err="1" smtClean="0"/>
              <a:t>และท</a:t>
            </a:r>
            <a:r>
              <a:rPr lang="th-TH" dirty="0" smtClean="0"/>
              <a:t>�</a:t>
            </a:r>
            <a:r>
              <a:rPr lang="th-TH" dirty="0" err="1" smtClean="0"/>
              <a:t>ำให้</a:t>
            </a:r>
            <a:r>
              <a:rPr lang="th-TH" dirty="0" smtClean="0"/>
              <a:t>ตาข่ายไปถูกผู้เล่นฝ่ายตรงข้ามไม่ถือว่า</a:t>
            </a:r>
          </a:p>
          <a:p>
            <a:r>
              <a:rPr lang="th-TH" dirty="0" smtClean="0"/>
              <a:t>ผู้เล่นผิดกติกา</a:t>
            </a:r>
          </a:p>
          <a:p>
            <a:r>
              <a:rPr lang="th-TH" b="1" dirty="0" smtClean="0"/>
              <a:t>10. การสกัดกั้นที่ผิดกติกา</a:t>
            </a:r>
          </a:p>
          <a:p>
            <a:r>
              <a:rPr lang="th-TH" dirty="0" smtClean="0"/>
              <a:t>ผู้ตัดสินที่ 2 สามารถเป่านกหวีดให้สัญญาณการสกัดกั้นที่ผิดกติกา เมื่อ</a:t>
            </a:r>
          </a:p>
          <a:p>
            <a:r>
              <a:rPr lang="th-TH" dirty="0" smtClean="0"/>
              <a:t>10.1 ผู้เล่นแดน</a:t>
            </a:r>
            <a:r>
              <a:rPr lang="th-TH" dirty="0" err="1" smtClean="0"/>
              <a:t>หลังท</a:t>
            </a:r>
            <a:r>
              <a:rPr lang="th-TH" dirty="0" smtClean="0"/>
              <a:t>�ำการสกัดกั้นหรือ</a:t>
            </a:r>
            <a:r>
              <a:rPr lang="th-TH" dirty="0" err="1" smtClean="0"/>
              <a:t>รวมกลุ่มท</a:t>
            </a:r>
            <a:r>
              <a:rPr lang="th-TH" dirty="0" smtClean="0"/>
              <a:t>�ำการสกัดกั้นโดยสมบูรณ์</a:t>
            </a:r>
          </a:p>
          <a:p>
            <a:r>
              <a:rPr lang="th-TH" dirty="0" smtClean="0"/>
              <a:t>10.2 ผู้เล่นตัวรับ</a:t>
            </a:r>
            <a:r>
              <a:rPr lang="th-TH" dirty="0" err="1" smtClean="0"/>
              <a:t>อิสระท</a:t>
            </a:r>
            <a:r>
              <a:rPr lang="th-TH" dirty="0" smtClean="0"/>
              <a:t>�ำการสกัดกั้นหรือ</a:t>
            </a:r>
            <a:r>
              <a:rPr lang="th-TH" dirty="0" err="1" smtClean="0"/>
              <a:t>พยายามท</a:t>
            </a:r>
            <a:r>
              <a:rPr lang="th-TH" dirty="0" smtClean="0"/>
              <a:t>�ำการสกัดกั้น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252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>
            <a:normAutofit fontScale="85000" lnSpcReduction="10000"/>
          </a:bodyPr>
          <a:lstStyle/>
          <a:p>
            <a:r>
              <a:rPr lang="th-TH" b="1" dirty="0" smtClean="0"/>
              <a:t>11. การขอหยุดการแข่งขันและการขอหยุดการแข่งขันที่ผิดกติกา</a:t>
            </a:r>
          </a:p>
          <a:p>
            <a:r>
              <a:rPr lang="th-TH" dirty="0" err="1" smtClean="0"/>
              <a:t>ผ้</a:t>
            </a:r>
            <a:r>
              <a:rPr lang="th-TH" dirty="0" smtClean="0"/>
              <a:t>ตู </a:t>
            </a:r>
            <a:r>
              <a:rPr lang="th-TH" dirty="0" err="1" smtClean="0"/>
              <a:t>ัด</a:t>
            </a:r>
            <a:r>
              <a:rPr lang="th-TH" dirty="0" smtClean="0"/>
              <a:t>สินที่ 2 </a:t>
            </a:r>
            <a:r>
              <a:rPr lang="th-TH" dirty="0" err="1" smtClean="0"/>
              <a:t>เป็นผ้</a:t>
            </a:r>
            <a:r>
              <a:rPr lang="th-TH" dirty="0" smtClean="0"/>
              <a:t>คู </a:t>
            </a:r>
            <a:r>
              <a:rPr lang="th-TH" dirty="0" err="1" smtClean="0"/>
              <a:t>วบ</a:t>
            </a:r>
            <a:r>
              <a:rPr lang="th-TH" dirty="0" smtClean="0"/>
              <a:t>คุมการขออนุญาตหยุดการแข่งขัน รวมถึงการขอหยุดการแข่งขัน</a:t>
            </a:r>
          </a:p>
          <a:p>
            <a:r>
              <a:rPr lang="th-TH" dirty="0" smtClean="0"/>
              <a:t>ที่ผิดกติกาดังต่อไปนี้</a:t>
            </a:r>
          </a:p>
          <a:p>
            <a:r>
              <a:rPr lang="th-TH" dirty="0" smtClean="0"/>
              <a:t>11.1 แต่ละทีมมีสิทธิ์ขอเวลานอกได้ 2 ครั้งและขอเปลี่ยนตัวได้ 6 คนต่อเซต</a:t>
            </a:r>
          </a:p>
          <a:p>
            <a:r>
              <a:rPr lang="th-TH" dirty="0" smtClean="0"/>
              <a:t>11.2 การขอหยุดการแข่งขันสามารถขอโดยผู้ฝึกสอนหรือหัวหน้าทีมในสนามแข่งขัน</a:t>
            </a:r>
          </a:p>
          <a:p>
            <a:r>
              <a:rPr lang="th-TH" dirty="0" smtClean="0"/>
              <a:t>ได้โดยการแสดงสัญญาณมือให้ถูกต้องเมื่อลูกตายและก่อนสัญญาณนกหวีดเพื่อการเสิร์ฟ</a:t>
            </a:r>
          </a:p>
          <a:p>
            <a:r>
              <a:rPr lang="th-TH" dirty="0" smtClean="0"/>
              <a:t>11.3 การขอเปลี่ยนตัวก่อนเริ่มต้นแต่ละเซต </a:t>
            </a:r>
            <a:r>
              <a:rPr lang="th-TH" dirty="0" err="1" smtClean="0"/>
              <a:t>สามารถท</a:t>
            </a:r>
            <a:r>
              <a:rPr lang="th-TH" dirty="0" smtClean="0"/>
              <a:t>�</a:t>
            </a:r>
            <a:r>
              <a:rPr lang="th-TH" dirty="0" err="1" smtClean="0"/>
              <a:t>ำได้</a:t>
            </a:r>
            <a:r>
              <a:rPr lang="th-TH" dirty="0" smtClean="0"/>
              <a:t>และต้องบันทึกไว้ในใบบันทึก</a:t>
            </a:r>
          </a:p>
          <a:p>
            <a:r>
              <a:rPr lang="th-TH" dirty="0" smtClean="0"/>
              <a:t>11.4 ทีมสามารถขอเวลานอก 1 หรือ 2 ครั้งติดต่อกันได้ และตามด้วยการเปลี่ยนตัว</a:t>
            </a:r>
          </a:p>
          <a:p>
            <a:r>
              <a:rPr lang="th-TH" dirty="0" smtClean="0"/>
              <a:t>โดยไม่ต้องรอให้มีการเล่นแทรกระหว่างการขอหยุดแต่ละครั้ง</a:t>
            </a:r>
          </a:p>
          <a:p>
            <a:r>
              <a:rPr lang="th-TH" dirty="0" smtClean="0"/>
              <a:t>11.5 ไม่อนุญาตให้ขอเปลี่ยนตัวสองครั้งติดต่อกัน เว้นเสียแต่ว่าจะมีการแข่งขัน</a:t>
            </a:r>
          </a:p>
          <a:p>
            <a:r>
              <a:rPr lang="th-TH" dirty="0" smtClean="0"/>
              <a:t>เกิดขึ้น หลังจากการขอเปลี่ยนตัวครั้งแรกแล้ว การเปลี่ยนตัวสามารถเปลี่ยนได้ครั้งละหนึ่งคน</a:t>
            </a:r>
          </a:p>
          <a:p>
            <a:r>
              <a:rPr lang="th-TH" dirty="0" smtClean="0"/>
              <a:t>หรือมากกว่าก็ได้</a:t>
            </a:r>
          </a:p>
          <a:p>
            <a:r>
              <a:rPr lang="th-TH" dirty="0" smtClean="0"/>
              <a:t>11.6 เวลานอกแต่ละครั้งใช้เวลา 30 วินาทีเต็ม ผู้เล่นและเจ้าหน้าที่ของทีมทุกคน</a:t>
            </a:r>
          </a:p>
          <a:p>
            <a:r>
              <a:rPr lang="th-TH" dirty="0" smtClean="0"/>
              <a:t>ต้องเข้าไปใกล้ม้านั่งของตนเอง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>
            <a:normAutofit fontScale="85000" lnSpcReduction="10000"/>
          </a:bodyPr>
          <a:lstStyle/>
          <a:p>
            <a:r>
              <a:rPr lang="th-TH" dirty="0" smtClean="0"/>
              <a:t>11.7 การแข่งขันในเซตที่ 1-4 สามารถใช้เวลานอกทางเทคนิคได้ เมื่อทีม</a:t>
            </a:r>
            <a:r>
              <a:rPr lang="th-TH" dirty="0" err="1" smtClean="0"/>
              <a:t>ฝ่ายน</a:t>
            </a:r>
            <a:r>
              <a:rPr lang="th-TH" dirty="0" smtClean="0"/>
              <a:t>�ำ</a:t>
            </a:r>
          </a:p>
          <a:p>
            <a:r>
              <a:rPr lang="th-TH" dirty="0" smtClean="0"/>
              <a:t>ท�ำคะแนนไปได้คะแนนที่ 8 และ 16 โดยใช้เวลา 60 วินาทีเต็ม ส�</a:t>
            </a:r>
            <a:r>
              <a:rPr lang="th-TH" dirty="0" err="1" smtClean="0"/>
              <a:t>ำหรับ</a:t>
            </a:r>
            <a:r>
              <a:rPr lang="th-TH" dirty="0" smtClean="0"/>
              <a:t>ในเซตตัดสินไม่มีเวลานอก</a:t>
            </a:r>
          </a:p>
          <a:p>
            <a:r>
              <a:rPr lang="th-TH" dirty="0" smtClean="0"/>
              <a:t>ทางเทคนิค</a:t>
            </a:r>
          </a:p>
          <a:p>
            <a:r>
              <a:rPr lang="th-TH" dirty="0" smtClean="0"/>
              <a:t>11.8 การเปลี่ยนตัว</a:t>
            </a:r>
            <a:r>
              <a:rPr lang="th-TH" dirty="0" err="1" smtClean="0"/>
              <a:t>จะต้องท</a:t>
            </a:r>
            <a:r>
              <a:rPr lang="th-TH" dirty="0" smtClean="0"/>
              <a:t>�ำภายในเซตเปลี่ยนตัวเท่านั้นและใช้เวลา</a:t>
            </a:r>
            <a:r>
              <a:rPr lang="th-TH" dirty="0" err="1" smtClean="0"/>
              <a:t>เท่าที่จ</a:t>
            </a:r>
            <a:r>
              <a:rPr lang="th-TH" dirty="0" smtClean="0"/>
              <a:t>�</a:t>
            </a:r>
            <a:r>
              <a:rPr lang="th-TH" dirty="0" err="1" smtClean="0"/>
              <a:t>ำเป็น</a:t>
            </a:r>
            <a:endParaRPr lang="th-TH" dirty="0" smtClean="0"/>
          </a:p>
          <a:p>
            <a:r>
              <a:rPr lang="th-TH" dirty="0" smtClean="0"/>
              <a:t>เพื่อบันทึกการเปลี่ยนตัวลงในใบบันทึก</a:t>
            </a:r>
          </a:p>
          <a:p>
            <a:r>
              <a:rPr lang="th-TH" dirty="0" smtClean="0"/>
              <a:t>11.9 ขณะขอเปลี่ยนตัว ผู้เล่นที่จะเปลี่ยนตัวเข้าต้องพร้อมที่จะเข้าสนาม โดยยืน</a:t>
            </a:r>
          </a:p>
          <a:p>
            <a:r>
              <a:rPr lang="th-TH" dirty="0" smtClean="0"/>
              <a:t>ใกล้กับเขตเปลี่ยนตัว ถ้าไม่พร้อมผู้เล่นนั้นจะถูกปฏิเสธโดยผู้ตัดสินที่ 2 และทีมจะถูกลงโทษถ่วง</a:t>
            </a:r>
          </a:p>
          <a:p>
            <a:r>
              <a:rPr lang="th-TH" dirty="0" smtClean="0"/>
              <a:t>เวลาการแข่งขัน</a:t>
            </a:r>
          </a:p>
          <a:p>
            <a:r>
              <a:rPr lang="th-TH" dirty="0" smtClean="0"/>
              <a:t>11.10 ถ้าผู้ฝึกสอนประสงค์จะขอเปลี่ยนตัวมากกว่า 1 คน จะต้องแสดงสัญญาณมือ</a:t>
            </a:r>
          </a:p>
          <a:p>
            <a:r>
              <a:rPr lang="th-TH" dirty="0" err="1" smtClean="0"/>
              <a:t>บอกจ</a:t>
            </a:r>
            <a:r>
              <a:rPr lang="th-TH" dirty="0" smtClean="0"/>
              <a:t>�</a:t>
            </a:r>
            <a:r>
              <a:rPr lang="th-TH" dirty="0" err="1" smtClean="0"/>
              <a:t>ำนวน</a:t>
            </a:r>
            <a:r>
              <a:rPr lang="th-TH" dirty="0" smtClean="0"/>
              <a:t>ที่จะขอเปลี่ยนตัวและจะต้องเปลี่ยนตัวให้เสร็จทีละคู่</a:t>
            </a:r>
          </a:p>
          <a:p>
            <a:r>
              <a:rPr lang="th-TH" dirty="0" smtClean="0"/>
              <a:t>11.11 การขอหยุดการแข่งขันที่ผิดกติกา การขออนุญาตหยุดการแข่งขันต่อไปนี้</a:t>
            </a:r>
          </a:p>
          <a:p>
            <a:r>
              <a:rPr lang="th-TH" dirty="0" smtClean="0"/>
              <a:t>เป็นการขอที่ผิดกติกา ผู้ตัดสินที่ 2 จะต้องปฏิเสธการขอดังนี้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252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r>
              <a:rPr lang="th-TH" dirty="0" smtClean="0"/>
              <a:t>11.11 การขอหยุดการแข่งขันที่ผิดกติกา การขออนุญาตหยุดการแข่งขันต่อไปนี้</a:t>
            </a:r>
          </a:p>
          <a:p>
            <a:r>
              <a:rPr lang="th-TH" dirty="0" smtClean="0"/>
              <a:t>เป็นการขอที่ผิดกติกา ผู้ตัดสินที่ 2 จะต้องปฏิเสธการขอดังนี้</a:t>
            </a:r>
          </a:p>
          <a:p>
            <a:r>
              <a:rPr lang="th-TH" dirty="0" smtClean="0"/>
              <a:t>11.11.1 ขอในระหว่างการ</a:t>
            </a:r>
            <a:r>
              <a:rPr lang="th-TH" dirty="0" err="1" smtClean="0"/>
              <a:t>เลน่</a:t>
            </a:r>
            <a:r>
              <a:rPr lang="th-TH" dirty="0" smtClean="0"/>
              <a:t> </a:t>
            </a:r>
            <a:r>
              <a:rPr lang="th-TH" dirty="0" err="1" smtClean="0"/>
              <a:t>ลูกก</a:t>
            </a:r>
            <a:r>
              <a:rPr lang="th-TH" dirty="0" smtClean="0"/>
              <a:t>�ำ </a:t>
            </a:r>
            <a:r>
              <a:rPr lang="th-TH" dirty="0" err="1" smtClean="0"/>
              <a:t>ลังด</a:t>
            </a:r>
            <a:r>
              <a:rPr lang="th-TH" dirty="0" smtClean="0"/>
              <a:t>�ำ </a:t>
            </a:r>
            <a:r>
              <a:rPr lang="th-TH" dirty="0" err="1" smtClean="0"/>
              <a:t>เนินอย่</a:t>
            </a:r>
            <a:r>
              <a:rPr lang="th-TH" dirty="0" smtClean="0"/>
              <a:t>หู </a:t>
            </a:r>
            <a:r>
              <a:rPr lang="th-TH" dirty="0" err="1" smtClean="0"/>
              <a:t>รือขณะก</a:t>
            </a:r>
            <a:r>
              <a:rPr lang="th-TH" dirty="0" smtClean="0"/>
              <a:t>�ำ </a:t>
            </a:r>
            <a:r>
              <a:rPr lang="th-TH" dirty="0" err="1" smtClean="0"/>
              <a:t>ลังใหสั้ญ</a:t>
            </a:r>
            <a:r>
              <a:rPr lang="th-TH" dirty="0" smtClean="0"/>
              <a:t>ญาณ</a:t>
            </a:r>
            <a:r>
              <a:rPr lang="th-TH" dirty="0" err="1" smtClean="0"/>
              <a:t>เสิรฟ์</a:t>
            </a:r>
            <a:endParaRPr lang="th-TH" dirty="0" smtClean="0"/>
          </a:p>
          <a:p>
            <a:r>
              <a:rPr lang="th-TH" dirty="0" smtClean="0"/>
              <a:t>หรือหลังให้สัญญาณเสิร์ฟแล้ว</a:t>
            </a:r>
          </a:p>
          <a:p>
            <a:r>
              <a:rPr lang="th-TH" dirty="0" smtClean="0"/>
              <a:t>11.11.2 ขอโดยผู้ร่วมทีมที่ไม่ได้รับ</a:t>
            </a:r>
            <a:r>
              <a:rPr lang="th-TH" dirty="0" err="1" smtClean="0"/>
              <a:t>มอบอ</a:t>
            </a:r>
            <a:r>
              <a:rPr lang="th-TH" dirty="0" smtClean="0"/>
              <a:t>�</a:t>
            </a:r>
            <a:r>
              <a:rPr lang="th-TH" dirty="0" err="1" smtClean="0"/>
              <a:t>ำนาจ</a:t>
            </a:r>
            <a:r>
              <a:rPr lang="th-TH" dirty="0" smtClean="0"/>
              <a:t>ในการขอ</a:t>
            </a:r>
          </a:p>
          <a:p>
            <a:r>
              <a:rPr lang="th-TH" dirty="0" smtClean="0"/>
              <a:t>11.11.3 ขอเปลี่ยนตัวครั้งที่ 2 โดยทีมเดิมและยังไม่ได้มีการแข่งขันต่อ</a:t>
            </a:r>
          </a:p>
          <a:p>
            <a:r>
              <a:rPr lang="th-TH" dirty="0" smtClean="0"/>
              <a:t>หลังจากเปลี่ยนตัวครั้งแรกไปแล้ว</a:t>
            </a:r>
          </a:p>
          <a:p>
            <a:r>
              <a:rPr lang="th-TH" dirty="0" smtClean="0"/>
              <a:t>11.11.4 ขออนุญาต</a:t>
            </a:r>
            <a:r>
              <a:rPr lang="th-TH" dirty="0" err="1" smtClean="0"/>
              <a:t>หลังจากจ</a:t>
            </a:r>
            <a:r>
              <a:rPr lang="th-TH" dirty="0" smtClean="0"/>
              <a:t>�</a:t>
            </a:r>
            <a:r>
              <a:rPr lang="th-TH" dirty="0" err="1" smtClean="0"/>
              <a:t>ำนว</a:t>
            </a:r>
            <a:r>
              <a:rPr lang="th-TH" dirty="0" smtClean="0"/>
              <a:t>นครั้งที่มีสิทธิ์ขอเวลานอกหรือขอเปลี่ยนตัว</a:t>
            </a:r>
          </a:p>
          <a:p>
            <a:r>
              <a:rPr lang="th-TH" dirty="0" smtClean="0"/>
              <a:t>ได้ใช้หมดแล้ว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th-TH" b="1" dirty="0" smtClean="0"/>
              <a:t>การขอหยุดการแข่งขันที่ผิดกติกาครั้งแรกที่ไม่มีผลกระทบ</a:t>
            </a:r>
            <a:r>
              <a:rPr lang="th-TH" b="1" dirty="0" err="1" smtClean="0"/>
              <a:t>หรือท</a:t>
            </a:r>
            <a:r>
              <a:rPr lang="th-TH" b="1" dirty="0" smtClean="0"/>
              <a:t>�ำ ให้การแข่งขันช้า</a:t>
            </a:r>
          </a:p>
          <a:p>
            <a:r>
              <a:rPr lang="th-TH" b="1" dirty="0" smtClean="0"/>
              <a:t>จะได้รับการปฏิเสธโดยไม่มีการลงโทษใดๆ แต่ถ้ามีการขอหยุดการแข่งขันที่ผิดกติกาอีกในนัดนั้น</a:t>
            </a:r>
          </a:p>
          <a:p>
            <a:r>
              <a:rPr lang="th-TH" b="1" dirty="0" smtClean="0"/>
              <a:t>โดยทีมเดิมจะถูกลงโทษถ่วงเวลาการเล่น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</p:spPr>
        <p:txBody>
          <a:bodyPr>
            <a:normAutofit/>
          </a:bodyPr>
          <a:lstStyle/>
          <a:p>
            <a:r>
              <a:rPr lang="th-TH" b="1" dirty="0" smtClean="0"/>
              <a:t>12. เวลาพักระหว่างเซต ผู้ตัดสินที่ 2 จะต้องพิจารณาเกี่ยวกับ</a:t>
            </a:r>
          </a:p>
          <a:p>
            <a:r>
              <a:rPr lang="th-TH" dirty="0" smtClean="0"/>
              <a:t>12.1 เวลาพักระหว่างเซตให้เวลา 3 นาทีเต็ม</a:t>
            </a:r>
          </a:p>
          <a:p>
            <a:r>
              <a:rPr lang="th-TH" dirty="0" smtClean="0"/>
              <a:t>12.2 ในช่วงเวลาพักระหว่างเซต เมื่อมีการเปลี่ยนแดนกัน ผู้ตัดสินที่ 2 จะรับใบส่ง</a:t>
            </a:r>
          </a:p>
          <a:p>
            <a:r>
              <a:rPr lang="th-TH" dirty="0" smtClean="0"/>
              <a:t>ต�</a:t>
            </a:r>
            <a:r>
              <a:rPr lang="th-TH" dirty="0" err="1" smtClean="0"/>
              <a:t>ำแหน่ง</a:t>
            </a:r>
            <a:r>
              <a:rPr lang="th-TH" dirty="0" smtClean="0"/>
              <a:t>ในเซตต่อไปจากผู้ฝึกสอน</a:t>
            </a:r>
          </a:p>
          <a:p>
            <a:r>
              <a:rPr lang="th-TH" dirty="0" smtClean="0"/>
              <a:t>12.3 ช่วงเวลาพักระหว่างเซตที่ 2 และเซตที่ 3 อาจยืดไปได้ถึง 10 นาที ทั้งนี้จะ</a:t>
            </a:r>
          </a:p>
          <a:p>
            <a:r>
              <a:rPr lang="th-TH" dirty="0" err="1" smtClean="0"/>
              <a:t>ตอ้</a:t>
            </a:r>
            <a:r>
              <a:rPr lang="th-TH" dirty="0" smtClean="0"/>
              <a:t> </a:t>
            </a:r>
            <a:r>
              <a:rPr lang="th-TH" dirty="0" err="1" smtClean="0"/>
              <a:t>งเป็น</a:t>
            </a:r>
            <a:r>
              <a:rPr lang="th-TH" dirty="0" smtClean="0"/>
              <a:t>การร้องขอจากฝ่ายจัดการแข่งขัน โดยในช่วงเวลาพักนี้ทั้งสองทีมจะต้องกลับไปที่ห้องพัก</a:t>
            </a:r>
          </a:p>
          <a:p>
            <a:r>
              <a:rPr lang="th-TH" dirty="0" smtClean="0"/>
              <a:t>และกลับออกมาเมื่อเวลาผ่านไป 7 นาที จากนั้นทั้งสองทีมมีสิทธิ์อบอุ่นร่างกายโดยใช้ลูกบอล</a:t>
            </a:r>
          </a:p>
          <a:p>
            <a:r>
              <a:rPr lang="th-TH" dirty="0" smtClean="0"/>
              <a:t>ในสนามโดยไม่ใช้ตาข่ายได้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</p:spPr>
        <p:txBody>
          <a:bodyPr>
            <a:normAutofit fontScale="77500" lnSpcReduction="20000"/>
          </a:bodyPr>
          <a:lstStyle/>
          <a:p>
            <a:r>
              <a:rPr lang="th-TH" b="1" dirty="0" smtClean="0"/>
              <a:t>13. การปฏิบัติหน้าที่ของผู้ตัดสิน</a:t>
            </a:r>
          </a:p>
          <a:p>
            <a:r>
              <a:rPr lang="th-TH" dirty="0" smtClean="0"/>
              <a:t>13.1 ผู้ตัดสินที่ 1 และผู้ตัดสินที่ 2 เท่านั้นที่สามารถเป่านกหวีดเพื่อหยุดการเล่นลูก</a:t>
            </a:r>
          </a:p>
          <a:p>
            <a:r>
              <a:rPr lang="th-TH" dirty="0" smtClean="0"/>
              <a:t>13.2 ผู้ตัดสินที่ 1 และผู้ตัดสินที่ 2 จะเป่านกหวีดเพื่อแสดงว่าจะอนุญาตหรือปฏิเสธ</a:t>
            </a:r>
          </a:p>
          <a:p>
            <a:r>
              <a:rPr lang="th-TH" dirty="0" smtClean="0"/>
              <a:t>การขอหยุดเล่นของทีมเมื่อลูกตายเท่านั้น</a:t>
            </a:r>
          </a:p>
          <a:p>
            <a:r>
              <a:rPr lang="th-TH" dirty="0" smtClean="0"/>
              <a:t>13.3 เมื่อผู้ตัดสินที่ 1 เป่านกหวีดให้สัญญาณสิ้นสุดการเล่นลูก ผู้ตัดสินที่ 1 ต้องแสดง</a:t>
            </a:r>
          </a:p>
          <a:p>
            <a:r>
              <a:rPr lang="th-TH" dirty="0" smtClean="0"/>
              <a:t>สัญญาณมือดังนี้</a:t>
            </a:r>
          </a:p>
          <a:p>
            <a:r>
              <a:rPr lang="th-TH" dirty="0" smtClean="0"/>
              <a:t>13.3.1 ทีมที่</a:t>
            </a:r>
            <a:r>
              <a:rPr lang="th-TH" dirty="0" err="1" smtClean="0"/>
              <a:t>จะท􀄞</a:t>
            </a:r>
            <a:r>
              <a:rPr lang="th-TH" dirty="0" smtClean="0"/>
              <a:t>ำการเสิร์ฟในครั้งต่อไป</a:t>
            </a:r>
          </a:p>
          <a:p>
            <a:r>
              <a:rPr lang="th-TH" dirty="0" smtClean="0"/>
              <a:t>13.3.2 ลักษณะการ</a:t>
            </a:r>
            <a:r>
              <a:rPr lang="th-TH" dirty="0" err="1" smtClean="0"/>
              <a:t>กระท􀄞ำผิด</a:t>
            </a:r>
            <a:endParaRPr lang="th-TH" dirty="0" smtClean="0"/>
          </a:p>
          <a:p>
            <a:r>
              <a:rPr lang="th-TH" dirty="0" smtClean="0"/>
              <a:t>13.3.3 ผู้</a:t>
            </a:r>
            <a:r>
              <a:rPr lang="th-TH" dirty="0" err="1" smtClean="0"/>
              <a:t>กระท􀄞ำผิด</a:t>
            </a:r>
            <a:r>
              <a:rPr lang="th-TH" dirty="0" smtClean="0"/>
              <a:t> (</a:t>
            </a:r>
            <a:r>
              <a:rPr lang="th-TH" dirty="0" err="1" smtClean="0"/>
              <a:t>ถ้าจ􀄞ำเป็น</a:t>
            </a:r>
            <a:r>
              <a:rPr lang="th-TH" dirty="0" smtClean="0"/>
              <a:t>)</a:t>
            </a:r>
          </a:p>
          <a:p>
            <a:r>
              <a:rPr lang="th-TH" dirty="0" smtClean="0"/>
              <a:t>ผู้ตัดสินที่ 2 </a:t>
            </a:r>
            <a:r>
              <a:rPr lang="th-TH" dirty="0" err="1" smtClean="0"/>
              <a:t>จะท􀄞</a:t>
            </a:r>
            <a:r>
              <a:rPr lang="th-TH" dirty="0" smtClean="0"/>
              <a:t>ำสัญญาณ</a:t>
            </a:r>
            <a:r>
              <a:rPr lang="th-TH" dirty="0" err="1" smtClean="0"/>
              <a:t>มือซ􀄞้ำ</a:t>
            </a:r>
            <a:r>
              <a:rPr lang="th-TH" dirty="0" smtClean="0"/>
              <a:t>ตามผู้ตัดสินที่ 1 ทีละขั้นตอน</a:t>
            </a:r>
          </a:p>
          <a:p>
            <a:r>
              <a:rPr lang="th-TH" dirty="0" smtClean="0"/>
              <a:t>13.4 ถ้าผู้ตัดสินที่ 2 เป่านกหวีดแสดงการ</a:t>
            </a:r>
            <a:r>
              <a:rPr lang="th-TH" dirty="0" err="1" smtClean="0"/>
              <a:t>กระท􀄞ำผิด</a:t>
            </a:r>
            <a:r>
              <a:rPr lang="th-TH" dirty="0" smtClean="0"/>
              <a:t> ผู้ตัดสินที่ 2 จะแสดงสัญญาณมือ</a:t>
            </a:r>
          </a:p>
          <a:p>
            <a:r>
              <a:rPr lang="th-TH" dirty="0" smtClean="0"/>
              <a:t>ดังนี้</a:t>
            </a:r>
          </a:p>
          <a:p>
            <a:r>
              <a:rPr lang="th-TH" dirty="0" smtClean="0"/>
              <a:t>13.4.1 ลักษณะการ</a:t>
            </a:r>
            <a:r>
              <a:rPr lang="th-TH" dirty="0" err="1" smtClean="0"/>
              <a:t>กระท􀄞ำผิด</a:t>
            </a:r>
            <a:endParaRPr lang="th-TH" dirty="0" smtClean="0"/>
          </a:p>
          <a:p>
            <a:r>
              <a:rPr lang="th-TH" dirty="0" smtClean="0"/>
              <a:t>13.4.2 ผู้</a:t>
            </a:r>
            <a:r>
              <a:rPr lang="th-TH" dirty="0" err="1" smtClean="0"/>
              <a:t>กระท􀄞ำผิด</a:t>
            </a:r>
            <a:r>
              <a:rPr lang="th-TH" dirty="0" smtClean="0"/>
              <a:t> (</a:t>
            </a:r>
            <a:r>
              <a:rPr lang="th-TH" dirty="0" err="1" smtClean="0"/>
              <a:t>ถ้าจ􀄞ำเป็น</a:t>
            </a:r>
            <a:r>
              <a:rPr lang="th-TH" dirty="0" smtClean="0"/>
              <a:t>) จากนั้นให้รอชั่วขณะหนึ่ง</a:t>
            </a:r>
          </a:p>
          <a:p>
            <a:r>
              <a:rPr lang="th-TH" dirty="0" smtClean="0"/>
              <a:t>13.4.3 เมื่อผู้ตัดสินที่ 1 ให้สัญญาณทีมที่</a:t>
            </a:r>
            <a:r>
              <a:rPr lang="th-TH" dirty="0" err="1" smtClean="0"/>
              <a:t>จะท􀄞</a:t>
            </a:r>
            <a:r>
              <a:rPr lang="th-TH" dirty="0" smtClean="0"/>
              <a:t>ำการเสิร์ฟ ผู้ตัดสินที่ 2</a:t>
            </a:r>
          </a:p>
          <a:p>
            <a:r>
              <a:rPr lang="th-TH" dirty="0" err="1" smtClean="0"/>
              <a:t>จึงท􀄞</a:t>
            </a:r>
            <a:r>
              <a:rPr lang="th-TH" dirty="0" smtClean="0"/>
              <a:t>ำสัญญาณมือตามผู้ตัดสินที่ 1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th-TH" b="1" dirty="0" smtClean="0"/>
              <a:t>การด</a:t>
            </a:r>
            <a:r>
              <a:rPr lang="en-US" b="1" dirty="0" smtClean="0"/>
              <a:t>í</a:t>
            </a:r>
            <a:r>
              <a:rPr lang="th-TH" b="1" dirty="0" err="1" smtClean="0"/>
              <a:t>ำเนิน</a:t>
            </a:r>
            <a:r>
              <a:rPr lang="th-TH" b="1" dirty="0" smtClean="0"/>
              <a:t>การช่วงพิธีการก่อนการแข่งขัน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92500" lnSpcReduction="20000"/>
          </a:bodyPr>
          <a:lstStyle/>
          <a:p>
            <a:r>
              <a:rPr lang="th-TH" b="1" dirty="0" smtClean="0"/>
              <a:t>1. การตรวจสอบลูกบอล ผู้ตัดสินที่ 2 เป็นผู้พิจารณาตรวจสอบลูก</a:t>
            </a:r>
            <a:r>
              <a:rPr lang="th-TH" b="1" dirty="0" err="1" smtClean="0"/>
              <a:t>บอลส􀄞ำหรับ</a:t>
            </a:r>
            <a:r>
              <a:rPr lang="th-TH" b="1" dirty="0" smtClean="0"/>
              <a:t>แข่งขัน</a:t>
            </a:r>
          </a:p>
          <a:p>
            <a:r>
              <a:rPr lang="th-TH" dirty="0" smtClean="0"/>
              <a:t>จ</a:t>
            </a:r>
            <a:r>
              <a:rPr lang="th-TH" dirty="0" err="1" smtClean="0"/>
              <a:t>􀄞ำนวน</a:t>
            </a:r>
            <a:r>
              <a:rPr lang="th-TH" dirty="0" smtClean="0"/>
              <a:t> 5 ลูก โดยตรวจสอบขนาด น</a:t>
            </a:r>
            <a:r>
              <a:rPr lang="th-TH" dirty="0" err="1" smtClean="0"/>
              <a:t>􀄞้ำ</a:t>
            </a:r>
            <a:r>
              <a:rPr lang="th-TH" dirty="0" smtClean="0"/>
              <a:t>หนักและแรงอัดลมให้ถูกต้องตามกติกาการแข่งขัน และ</a:t>
            </a:r>
          </a:p>
          <a:p>
            <a:r>
              <a:rPr lang="th-TH" dirty="0" smtClean="0"/>
              <a:t>พิจารณาเลือกว่าจะใช้ลูกบอลลูกใดร่วมกับผู้ตัดสินที่ 1 หลังจากนั้นผู้ตัดสินที่ 2 จะต้องเป็น</a:t>
            </a:r>
          </a:p>
          <a:p>
            <a:r>
              <a:rPr lang="th-TH" dirty="0" smtClean="0"/>
              <a:t>ผู้รับผิดชอบลูกบอลที่จะใช้แข่งขันทั้งหมด</a:t>
            </a:r>
          </a:p>
          <a:p>
            <a:r>
              <a:rPr lang="th-TH" b="1" dirty="0" smtClean="0"/>
              <a:t>2. การตรวจสอบตาข่าย ผู้ตัดสินที่ 1 และ 2 </a:t>
            </a:r>
            <a:r>
              <a:rPr lang="th-TH" b="1" dirty="0" err="1" smtClean="0"/>
              <a:t>ต้องท􀄞</a:t>
            </a:r>
            <a:r>
              <a:rPr lang="th-TH" b="1" dirty="0" smtClean="0"/>
              <a:t>ำการตรวจสอบตาข่ายให้อยู่ในสภาพ</a:t>
            </a:r>
          </a:p>
          <a:p>
            <a:r>
              <a:rPr lang="th-TH" dirty="0" smtClean="0"/>
              <a:t>ที่สามารถ</a:t>
            </a:r>
            <a:r>
              <a:rPr lang="th-TH" dirty="0" err="1" smtClean="0"/>
              <a:t>ใช้ท􀄞</a:t>
            </a:r>
            <a:r>
              <a:rPr lang="th-TH" dirty="0" smtClean="0"/>
              <a:t>ำการแข่งขันได้โดยผู้ตัดสินที่ 2 เป็นผู้วัดความสูงของตาข่าย ส่วนผู้ตัดสินที่ 1</a:t>
            </a:r>
          </a:p>
          <a:p>
            <a:r>
              <a:rPr lang="th-TH" dirty="0" smtClean="0"/>
              <a:t>เป็นผู้ควบคุมดูแลวิธีการวัดความสูงของตาข่าย</a:t>
            </a:r>
            <a:r>
              <a:rPr lang="th-TH" dirty="0" err="1" smtClean="0"/>
              <a:t>สามารถท􀄞ำได้</a:t>
            </a:r>
            <a:r>
              <a:rPr lang="th-TH" dirty="0" smtClean="0"/>
              <a:t>ดังนี้</a:t>
            </a:r>
          </a:p>
          <a:p>
            <a:r>
              <a:rPr lang="th-TH" dirty="0" smtClean="0"/>
              <a:t>2.1 วัดที่บริเวณกึ่งกลางตาข่าย</a:t>
            </a:r>
          </a:p>
          <a:p>
            <a:r>
              <a:rPr lang="th-TH" dirty="0" smtClean="0"/>
              <a:t>2.2 วัดที่บริเวณแถบด้านไกล (ด้านผู้ตัดสินที่ 1)</a:t>
            </a:r>
          </a:p>
          <a:p>
            <a:r>
              <a:rPr lang="th-TH" dirty="0" smtClean="0"/>
              <a:t>2.3 วัดที่บริเวณแถบด้านใกล้ (ด้านผู้ตัดสินที่ 2)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095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252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b="1" dirty="0">
                <a:solidFill>
                  <a:srgbClr val="FF0000"/>
                </a:solidFill>
              </a:rPr>
              <a:t>5.7 </a:t>
            </a:r>
            <a:r>
              <a:rPr lang="th-TH" b="1" dirty="0" smtClean="0">
                <a:solidFill>
                  <a:srgbClr val="FF0000"/>
                </a:solidFill>
              </a:rPr>
              <a:t>ทำให้</a:t>
            </a:r>
            <a:r>
              <a:rPr lang="th-TH" b="1" dirty="0">
                <a:solidFill>
                  <a:srgbClr val="FF0000"/>
                </a:solidFill>
              </a:rPr>
              <a:t>การแข่งขันต่อเนื่อง กีฬาวอลเลย์บอลเป็นกีฬาที่ได้รับการยอมรับว่า</a:t>
            </a:r>
          </a:p>
          <a:p>
            <a:pPr>
              <a:buNone/>
            </a:pPr>
            <a:r>
              <a:rPr lang="th-TH" b="1" dirty="0">
                <a:solidFill>
                  <a:srgbClr val="FF0000"/>
                </a:solidFill>
              </a:rPr>
              <a:t>นักกีฬาจะต้องเป็นผู้ที่มีความเฉลียวฉลาด ดังนั้น การ</a:t>
            </a:r>
            <a:r>
              <a:rPr lang="th-TH" b="1" dirty="0" smtClean="0">
                <a:solidFill>
                  <a:srgbClr val="FF0000"/>
                </a:solidFill>
              </a:rPr>
              <a:t>พยายามทำให้</a:t>
            </a:r>
            <a:r>
              <a:rPr lang="th-TH" b="1" dirty="0">
                <a:solidFill>
                  <a:srgbClr val="FF0000"/>
                </a:solidFill>
              </a:rPr>
              <a:t>การ</a:t>
            </a:r>
            <a:r>
              <a:rPr lang="th-TH" b="1" dirty="0" smtClean="0">
                <a:solidFill>
                  <a:srgbClr val="FF0000"/>
                </a:solidFill>
              </a:rPr>
              <a:t>แข่งขันดำเนิน</a:t>
            </a:r>
            <a:r>
              <a:rPr lang="th-TH" b="1" dirty="0">
                <a:solidFill>
                  <a:srgbClr val="FF0000"/>
                </a:solidFill>
              </a:rPr>
              <a:t>ไปด้วยดี</a:t>
            </a:r>
          </a:p>
          <a:p>
            <a:pPr>
              <a:buNone/>
            </a:pPr>
            <a:r>
              <a:rPr lang="th-TH" b="1" dirty="0" smtClean="0">
                <a:solidFill>
                  <a:srgbClr val="FF0000"/>
                </a:solidFill>
              </a:rPr>
              <a:t>จะทำให้</a:t>
            </a:r>
            <a:r>
              <a:rPr lang="th-TH" b="1" dirty="0">
                <a:solidFill>
                  <a:srgbClr val="FF0000"/>
                </a:solidFill>
              </a:rPr>
              <a:t>การแข่งขันได้เลื่อนไหลต่อเนื่อง โดย</a:t>
            </a:r>
          </a:p>
          <a:p>
            <a:pPr>
              <a:buNone/>
            </a:pPr>
            <a:r>
              <a:rPr lang="th-TH" b="1" dirty="0">
                <a:solidFill>
                  <a:srgbClr val="FF0000"/>
                </a:solidFill>
              </a:rPr>
              <a:t>5.7.1 หลีกเลี่ยงการเจรจากับนักกีฬาและผู้ฝึกสอน</a:t>
            </a:r>
          </a:p>
          <a:p>
            <a:pPr>
              <a:buNone/>
            </a:pPr>
            <a:r>
              <a:rPr lang="th-TH" b="1" dirty="0">
                <a:solidFill>
                  <a:srgbClr val="FF0000"/>
                </a:solidFill>
              </a:rPr>
              <a:t>5.7.2 อย่าพยายามให้เป็นเรื่องของเทคนิคมากเกินไป จง</a:t>
            </a:r>
            <a:r>
              <a:rPr lang="th-TH" b="1" dirty="0" smtClean="0">
                <a:solidFill>
                  <a:srgbClr val="FF0000"/>
                </a:solidFill>
              </a:rPr>
              <a:t>พยายามทำหน้าที่</a:t>
            </a:r>
            <a:endParaRPr lang="th-TH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th-TH" b="1" dirty="0">
                <a:solidFill>
                  <a:srgbClr val="FF0000"/>
                </a:solidFill>
              </a:rPr>
              <a:t>ตัดสินภายใต้เจตนารมณ์ของกติกา</a:t>
            </a:r>
          </a:p>
          <a:p>
            <a:pPr>
              <a:buNone/>
            </a:pPr>
            <a:r>
              <a:rPr lang="th-TH" b="1" dirty="0">
                <a:solidFill>
                  <a:srgbClr val="FF0000"/>
                </a:solidFill>
              </a:rPr>
              <a:t>5.7.3 พยายามควบคุมตนเองไม่ให้เป่านกหวีดโดย</a:t>
            </a:r>
            <a:r>
              <a:rPr lang="th-TH" b="1" dirty="0" smtClean="0">
                <a:solidFill>
                  <a:srgbClr val="FF0000"/>
                </a:solidFill>
              </a:rPr>
              <a:t>ไม่จำเป็น </a:t>
            </a:r>
            <a:r>
              <a:rPr lang="th-TH" b="1" dirty="0">
                <a:solidFill>
                  <a:srgbClr val="FF0000"/>
                </a:solidFill>
              </a:rPr>
              <a:t>หรือจะกล่าวอีก</a:t>
            </a:r>
          </a:p>
          <a:p>
            <a:pPr>
              <a:buNone/>
            </a:pPr>
            <a:r>
              <a:rPr lang="th-TH" b="1" dirty="0">
                <a:solidFill>
                  <a:srgbClr val="FF0000"/>
                </a:solidFill>
              </a:rPr>
              <a:t>อย่างหนึ่งว่า จะหยุดแข่งขัน</a:t>
            </a:r>
            <a:r>
              <a:rPr lang="th-TH" b="1" dirty="0" smtClean="0">
                <a:solidFill>
                  <a:srgbClr val="FF0000"/>
                </a:solidFill>
              </a:rPr>
              <a:t>เมื่อจำเป็น</a:t>
            </a:r>
            <a:r>
              <a:rPr lang="th-TH" b="1" dirty="0">
                <a:solidFill>
                  <a:srgbClr val="FF0000"/>
                </a:solidFill>
              </a:rPr>
              <a:t>เท่านั้น แต่อย่าไปรบกวนการต่อเนื่องของการเล่น พยายาม</a:t>
            </a:r>
          </a:p>
          <a:p>
            <a:pPr>
              <a:buNone/>
            </a:pPr>
            <a:r>
              <a:rPr lang="th-TH" b="1" dirty="0" smtClean="0">
                <a:solidFill>
                  <a:srgbClr val="FF0000"/>
                </a:solidFill>
              </a:rPr>
              <a:t>ทำให้</a:t>
            </a:r>
            <a:r>
              <a:rPr lang="th-TH" b="1" dirty="0">
                <a:solidFill>
                  <a:srgbClr val="FF0000"/>
                </a:solidFill>
              </a:rPr>
              <a:t>ลูกบอลลอยอยู่ในอากาศนานๆ เพื่อให้ผู้ชมเกิดความตื่นเต้น</a:t>
            </a:r>
          </a:p>
        </p:txBody>
      </p:sp>
    </p:spTree>
    <p:extLst>
      <p:ext uri="{BB962C8B-B14F-4D97-AF65-F5344CB8AC3E}">
        <p14:creationId xmlns:p14="http://schemas.microsoft.com/office/powerpoint/2010/main" xmlns="" val="3926738282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357166"/>
            <a:ext cx="8858280" cy="6286544"/>
          </a:xfrm>
        </p:spPr>
        <p:txBody>
          <a:bodyPr>
            <a:normAutofit fontScale="92500" lnSpcReduction="20000"/>
          </a:bodyPr>
          <a:lstStyle/>
          <a:p>
            <a:r>
              <a:rPr lang="th-TH" b="1" dirty="0" smtClean="0"/>
              <a:t>3. การเสี่ยง ในการเสี่ยง ผู้ตัดสินที่ 1 เป็นผู้ดำเนินการเสี่ยงที่บริเวณหน้าโต๊ะผู้บันทึก</a:t>
            </a:r>
          </a:p>
          <a:p>
            <a:r>
              <a:rPr lang="th-TH" dirty="0" smtClean="0"/>
              <a:t>โดยมีผู้ตัดสินที่ 2 และหัวหน้าทีมทั้ง 2 ทีมรวมอยู่ด้วย</a:t>
            </a:r>
          </a:p>
          <a:p>
            <a:r>
              <a:rPr lang="th-TH" b="1" dirty="0" smtClean="0"/>
              <a:t>4. การตรวจสอบอุปกรณ์การแข่งขัน ในช่วงเวลาอบอุ่นร่างกายผู้ตัดสินที่ 2 จะเป็น</a:t>
            </a:r>
          </a:p>
          <a:p>
            <a:r>
              <a:rPr lang="th-TH" dirty="0" smtClean="0"/>
              <a:t>ผู้ตรวจสอบอุปกรณ์ต่างๆ ที่จำเป็น ได้แก่</a:t>
            </a:r>
          </a:p>
          <a:p>
            <a:r>
              <a:rPr lang="th-TH" dirty="0" smtClean="0"/>
              <a:t>4.1 ป้ายที่เปลี่ยนตัวของทั้งสองทีมหมายเลข 1-20</a:t>
            </a:r>
          </a:p>
          <a:p>
            <a:r>
              <a:rPr lang="th-TH" dirty="0" smtClean="0"/>
              <a:t>4.2 ออดสัญญาณที่ม้านั่งผู้ฝึกสอนทั้งสองทีม</a:t>
            </a:r>
          </a:p>
          <a:p>
            <a:r>
              <a:rPr lang="th-TH" dirty="0" smtClean="0"/>
              <a:t>4.3 ออดสัญญาณที่โต๊ะผู้บันทึก</a:t>
            </a:r>
          </a:p>
          <a:p>
            <a:r>
              <a:rPr lang="th-TH" dirty="0" smtClean="0"/>
              <a:t>4.4 ป้ายพลิกคะแนนที่โต๊ะผู้บันทึก</a:t>
            </a:r>
          </a:p>
          <a:p>
            <a:r>
              <a:rPr lang="th-TH" dirty="0" smtClean="0"/>
              <a:t>4.5 ใบส่งตำแหน่งของทั้งสองทีมที่ได้เขียนหรือพิมพ์ชื่อทีมไว้เรียบร้อยทุกแผ่น</a:t>
            </a:r>
          </a:p>
          <a:p>
            <a:r>
              <a:rPr lang="th-TH" dirty="0" smtClean="0"/>
              <a:t>4.6 ใบบันทึกการแข่งขันพร้อมใบบันทึกสำรองที่กรอกรายละเอียดต่างๆ เรียบร้อยแล้ว</a:t>
            </a:r>
          </a:p>
          <a:p>
            <a:r>
              <a:rPr lang="th-TH" dirty="0" smtClean="0"/>
              <a:t>4.7 ใบบันทึกการเปลี่ยนตัวผู้เล่นตัวรับอิสระ</a:t>
            </a:r>
          </a:p>
          <a:p>
            <a:r>
              <a:rPr lang="th-TH" dirty="0" smtClean="0"/>
              <a:t>4.8 นาฬิกากาจับเวลาสำหรับผู้บันทึก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ลำดับขั้นตอนการขอเปลี่ยนตัว (1 คน)</a:t>
            </a:r>
            <a:endParaRPr lang="th-TH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000108"/>
            <a:ext cx="2412174" cy="398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2214546" y="5214950"/>
            <a:ext cx="5072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/>
              <a:t>ผู้ตัดสินที่ 2 สามารถเป่านกหวีดพร้อมแสดงสัญญาณมืออนุญาตเปลี่ยนตัวแทนได้</a:t>
            </a:r>
            <a:endParaRPr lang="th-TH" b="1" dirty="0"/>
          </a:p>
        </p:txBody>
      </p:sp>
    </p:spTree>
  </p:cSld>
  <p:clrMapOvr>
    <a:masterClrMapping/>
  </p:clrMapOvr>
  <p:transition spd="med">
    <p:comb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53966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214422"/>
            <a:ext cx="31908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785786" y="5214950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/>
              <a:t>เมื่อผู้ตัดสินที่ 2 เห็นว่าการเปลี่ยนตัวคู่นั้นถูกต้อง จึงอนุญาตให้เปลี่ยนตัวได้</a:t>
            </a:r>
            <a:endParaRPr lang="th-TH" b="1" dirty="0"/>
          </a:p>
        </p:txBody>
      </p:sp>
    </p:spTree>
  </p:cSld>
  <p:clrMapOvr>
    <a:masterClrMapping/>
  </p:clrMapOvr>
  <p:transition spd="med">
    <p:comb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 descr="1482667003878.jpg"/>
          <p:cNvPicPr>
            <a:picLocks noGrp="1" noChangeAspect="1"/>
          </p:cNvPicPr>
          <p:nvPr isPhoto="1"/>
        </p:nvPicPr>
        <p:blipFill>
          <a:blip r:embed="rId2">
            <a:lum bright="46000" contrast="-6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357158" y="214290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/>
              <a:t>ผู้ตัดสินที่ 2 แสดงสัญญาณเพื่อช่วยผู้ตัดสินที่ 1 เกี่ยวกับลูกถูกผู้เล่นแล้วออก</a:t>
            </a:r>
            <a:endParaRPr lang="th-TH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2967046" cy="508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สี่เหลี่ยมผืนผ้า 6"/>
          <p:cNvSpPr/>
          <p:nvPr/>
        </p:nvSpPr>
        <p:spPr>
          <a:xfrm>
            <a:off x="3714744" y="4643446"/>
            <a:ext cx="5143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/>
              <a:t>ลูกถูกมือผู้เล่นฝ่ายรับหรือฝ่ายรุกแล้วออก ใช้มือแตะกันที่บริเวณหน้าอก</a:t>
            </a:r>
            <a:endParaRPr lang="th-TH" sz="3200" dirty="0"/>
          </a:p>
        </p:txBody>
      </p:sp>
    </p:spTree>
  </p:cSld>
  <p:clrMapOvr>
    <a:masterClrMapping/>
  </p:clrMapOvr>
  <p:transition spd="med">
    <p:comb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 descr="1482667003878.jpg"/>
          <p:cNvPicPr>
            <a:picLocks noGrp="1" noChangeAspect="1"/>
          </p:cNvPicPr>
          <p:nvPr isPhoto="1"/>
        </p:nvPicPr>
        <p:blipFill>
          <a:blip r:embed="rId2">
            <a:lum bright="46000" contrast="-6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928662" y="214290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/>
              <a:t>การเล่นลูก 2 ครั้ง พับแขนและแยก 2 นิ้วจากกันที่บริเวณหน้าอก</a:t>
            </a:r>
            <a:endParaRPr lang="th-TH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23526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 descr="1482667003878.jpg"/>
          <p:cNvPicPr>
            <a:picLocks noGrp="1" noChangeAspect="1"/>
          </p:cNvPicPr>
          <p:nvPr isPhoto="1"/>
        </p:nvPicPr>
        <p:blipFill>
          <a:blip r:embed="rId2">
            <a:lum bright="46000" contrast="-68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928662" y="285728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/>
              <a:t>การเล่นลูก 4 ครั้ง พับแขนและแยก 4 นิ้วจากกันที่บริเวณหน้าอก</a:t>
            </a:r>
            <a:endParaRPr lang="th-TH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500174"/>
            <a:ext cx="2830515" cy="50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 descr="1482667003878.jpg"/>
          <p:cNvPicPr>
            <a:picLocks noGrp="1" noChangeAspect="1"/>
          </p:cNvPicPr>
          <p:nvPr isPhoto="1"/>
        </p:nvPicPr>
        <p:blipFill>
          <a:blip r:embed="rId2">
            <a:lum bright="46000" contrast="-68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1142976" y="1071546"/>
            <a:ext cx="71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/>
              <a:t>การจับหรือทุ่มลูกบอล พับแขนหงายฝ่ามือขึ้น</a:t>
            </a:r>
            <a:endParaRPr lang="th-TH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071678"/>
            <a:ext cx="23050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 descr="1482667003878.jpg"/>
          <p:cNvPicPr>
            <a:picLocks noGrp="1" noChangeAspect="1"/>
          </p:cNvPicPr>
          <p:nvPr isPhoto="1"/>
        </p:nvPicPr>
        <p:blipFill>
          <a:blip r:embed="rId2">
            <a:lum bright="46000" contrast="-68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785786" y="285728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/>
              <a:t>เทคนิคการเป็นผู้กำกับเส้น (</a:t>
            </a:r>
            <a:r>
              <a:rPr lang="en-US" sz="4000" b="1" dirty="0" smtClean="0"/>
              <a:t>Line Judges)</a:t>
            </a:r>
            <a:endParaRPr lang="th-TH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214554"/>
            <a:ext cx="4124331" cy="444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03878.jpg"/>
          <p:cNvPicPr>
            <a:picLocks noGrp="1" noChangeAspect="1"/>
          </p:cNvPicPr>
          <p:nvPr isPhoto="1"/>
        </p:nvPicPr>
        <p:blipFill>
          <a:blip r:embed="rId2">
            <a:lum bright="46000" contrast="-6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6000" b="1" dirty="0" smtClean="0">
                <a:solidFill>
                  <a:srgbClr val="FF0000"/>
                </a:solidFill>
              </a:rPr>
              <a:t/>
            </a:r>
            <a:br>
              <a:rPr lang="th-TH" sz="6000" b="1" dirty="0" smtClean="0">
                <a:solidFill>
                  <a:srgbClr val="FF0000"/>
                </a:solidFill>
              </a:rPr>
            </a:br>
            <a:r>
              <a:rPr lang="th-TH" sz="6000" b="1" dirty="0" smtClean="0">
                <a:solidFill>
                  <a:srgbClr val="FF0000"/>
                </a:solidFill>
              </a:rPr>
              <a:t/>
            </a:r>
            <a:br>
              <a:rPr lang="th-TH" sz="6000" b="1" dirty="0" smtClean="0">
                <a:solidFill>
                  <a:srgbClr val="FF0000"/>
                </a:solidFill>
              </a:rPr>
            </a:br>
            <a:r>
              <a:rPr lang="th-TH" sz="6000" b="1" dirty="0" smtClean="0">
                <a:solidFill>
                  <a:srgbClr val="FF0000"/>
                </a:solidFill>
              </a:rPr>
              <a:t/>
            </a:r>
            <a:br>
              <a:rPr lang="th-TH" sz="6000" b="1" dirty="0" smtClean="0">
                <a:solidFill>
                  <a:srgbClr val="FF0000"/>
                </a:solidFill>
              </a:rPr>
            </a:br>
            <a:r>
              <a:rPr lang="th-TH" sz="6000" b="1" dirty="0" smtClean="0">
                <a:solidFill>
                  <a:srgbClr val="FF0000"/>
                </a:solidFill>
              </a:rPr>
              <a:t>ท่านอยกทราบอะไรอีกบ้าง ?</a:t>
            </a:r>
            <a:br>
              <a:rPr lang="th-TH" sz="6000" b="1" dirty="0" smtClean="0">
                <a:solidFill>
                  <a:srgbClr val="FF0000"/>
                </a:solidFill>
              </a:rPr>
            </a:br>
            <a:r>
              <a:rPr lang="th-TH" sz="6000" b="1" dirty="0" smtClean="0">
                <a:solidFill>
                  <a:srgbClr val="FF0000"/>
                </a:solidFill>
              </a:rPr>
              <a:t>......................................................................................................................................................................................................</a:t>
            </a:r>
            <a:endParaRPr lang="th-TH" sz="6000" b="1" dirty="0">
              <a:solidFill>
                <a:srgbClr val="FF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411147"/>
          </a:xfrm>
        </p:spPr>
        <p:txBody>
          <a:bodyPr>
            <a:normAutofit fontScale="77500" lnSpcReduction="20000"/>
          </a:bodyPr>
          <a:lstStyle/>
          <a:p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6969556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4400" b="1" dirty="0">
                <a:solidFill>
                  <a:srgbClr val="FF0000"/>
                </a:solidFill>
              </a:rPr>
              <a:t>5.8 ต้องพร้อมเสมอที่จะตัดสินลูกยากๆ การตัดสินลูกที่ยากๆ นั้น ต้องอาศัย</a:t>
            </a:r>
            <a:r>
              <a:rPr lang="th-TH" sz="4400" b="1" dirty="0" smtClean="0">
                <a:solidFill>
                  <a:srgbClr val="FF0000"/>
                </a:solidFill>
              </a:rPr>
              <a:t>ความกล้า</a:t>
            </a:r>
            <a:r>
              <a:rPr lang="th-TH" sz="4400" b="1" dirty="0">
                <a:solidFill>
                  <a:srgbClr val="FF0000"/>
                </a:solidFill>
              </a:rPr>
              <a:t>หาญมากกว่ากา</a:t>
            </a:r>
            <a:r>
              <a:rPr lang="th-TH" sz="4400" b="1" dirty="0" smtClean="0">
                <a:solidFill>
                  <a:srgbClr val="FF0000"/>
                </a:solidFill>
              </a:rPr>
              <a:t>รทำเป็น</a:t>
            </a:r>
            <a:r>
              <a:rPr lang="th-TH" sz="4400" b="1" dirty="0">
                <a:solidFill>
                  <a:srgbClr val="FF0000"/>
                </a:solidFill>
              </a:rPr>
              <a:t>ไม่รู้ไม่เห็น</a:t>
            </a:r>
          </a:p>
          <a:p>
            <a:pPr>
              <a:buNone/>
            </a:pPr>
            <a:r>
              <a:rPr lang="th-TH" sz="4400" b="1" dirty="0">
                <a:solidFill>
                  <a:srgbClr val="FF0000"/>
                </a:solidFill>
              </a:rPr>
              <a:t>5.9 ต้องพร้อมที่จะแก้ไขความผิดพลาดของตนเอง สิ่งนี้ต้องอาศัยความกล้า</a:t>
            </a:r>
            <a:r>
              <a:rPr lang="th-TH" sz="4400" b="1" dirty="0" smtClean="0">
                <a:solidFill>
                  <a:srgbClr val="FF0000"/>
                </a:solidFill>
              </a:rPr>
              <a:t>หาญความ</a:t>
            </a:r>
            <a:r>
              <a:rPr lang="th-TH" sz="4400" b="1" dirty="0">
                <a:solidFill>
                  <a:srgbClr val="FF0000"/>
                </a:solidFill>
              </a:rPr>
              <a:t>ซื่อสัตย์ต่อหน้าที่เช่นนี้ </a:t>
            </a:r>
            <a:r>
              <a:rPr lang="th-TH" sz="4400" b="1" dirty="0" smtClean="0">
                <a:solidFill>
                  <a:srgbClr val="FF0000"/>
                </a:solidFill>
              </a:rPr>
              <a:t>จะทำให้</a:t>
            </a:r>
            <a:r>
              <a:rPr lang="th-TH" sz="4400" b="1" dirty="0">
                <a:solidFill>
                  <a:srgbClr val="FF0000"/>
                </a:solidFill>
              </a:rPr>
              <a:t>ผู้ตัดสินที่</a:t>
            </a:r>
            <a:r>
              <a:rPr lang="th-TH" sz="4400" b="1" dirty="0" smtClean="0">
                <a:solidFill>
                  <a:srgbClr val="FF0000"/>
                </a:solidFill>
              </a:rPr>
              <a:t>ดีกลายเป็น</a:t>
            </a:r>
            <a:r>
              <a:rPr lang="th-TH" sz="4400" b="1" dirty="0">
                <a:solidFill>
                  <a:srgbClr val="FF0000"/>
                </a:solidFill>
              </a:rPr>
              <a:t>ผู้ตัดสินที่ยิ่งใหญ่</a:t>
            </a:r>
            <a:r>
              <a:rPr lang="th-TH" sz="4400" b="1" dirty="0" smtClean="0">
                <a:solidFill>
                  <a:srgbClr val="FF0000"/>
                </a:solidFill>
              </a:rPr>
              <a:t>ได้</a:t>
            </a:r>
            <a:endParaRPr lang="th-TH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791670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2126865590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14282" y="785794"/>
            <a:ext cx="8929718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600" b="1" dirty="0"/>
              <a:t>5.10 ความซื่อตรงและมีเกียรติ จะเปรียบเสมือนมีความเป็นกลางในการแข่งขัน </a:t>
            </a:r>
            <a:r>
              <a:rPr lang="th-TH" sz="3600" b="1" dirty="0" smtClean="0"/>
              <a:t>และจะต้อง</a:t>
            </a:r>
            <a:r>
              <a:rPr lang="th-TH" sz="3600" b="1" dirty="0"/>
              <a:t>พยายามรักษาระดับนี้ไว้ตั้งแต่เริ่มต้นจนจบการแข่งขัน โดย</a:t>
            </a:r>
          </a:p>
          <a:p>
            <a:pPr>
              <a:buNone/>
            </a:pPr>
            <a:r>
              <a:rPr lang="th-TH" sz="3600" b="1" dirty="0"/>
              <a:t>5.10.1 ต้องไม่ยอมให้การได้เปรียบใดๆ เกิดกับทีมใดในทุกเวลา</a:t>
            </a:r>
          </a:p>
          <a:p>
            <a:pPr>
              <a:buNone/>
            </a:pPr>
            <a:r>
              <a:rPr lang="th-TH" sz="3600" b="1" dirty="0"/>
              <a:t>5.10.2 ต้องมั่นใจว่าทีมที่ชนะ ควรเป็นทีมที่ควรได้รับชัยชนะอย่างถูกต้อง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xmlns="" val="34393431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03878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4400" b="1" dirty="0" smtClean="0"/>
              <a:t>6. ภายหลังการแข่งขัน</a:t>
            </a:r>
            <a:endParaRPr lang="th-TH" sz="4400" b="1" dirty="0"/>
          </a:p>
          <a:p>
            <a:pPr>
              <a:buNone/>
            </a:pPr>
            <a:r>
              <a:rPr lang="th-TH" sz="4400" b="1" dirty="0" smtClean="0"/>
              <a:t>6.1 </a:t>
            </a:r>
            <a:r>
              <a:rPr lang="th-TH" sz="4400" b="1" dirty="0"/>
              <a:t>ตรวจสอบใบบันทึกอย่างละเอียด</a:t>
            </a:r>
          </a:p>
          <a:p>
            <a:pPr>
              <a:buNone/>
            </a:pPr>
            <a:r>
              <a:rPr lang="th-TH" sz="4400" b="1" dirty="0"/>
              <a:t>6.2 อย่าโต้เถียงกับผู้ฝึกสอน นักกีฬา และผู้ชม</a:t>
            </a:r>
          </a:p>
          <a:p>
            <a:pPr>
              <a:buNone/>
            </a:pPr>
            <a:r>
              <a:rPr lang="th-TH" sz="4400" b="1" dirty="0"/>
              <a:t>6.3 รับฟังและ</a:t>
            </a:r>
            <a:r>
              <a:rPr lang="th-TH" sz="4400" b="1" dirty="0" smtClean="0"/>
              <a:t>ยอมรับคำวิพากษ์วิจารณ์</a:t>
            </a:r>
            <a:r>
              <a:rPr lang="th-TH" sz="4400" b="1" dirty="0"/>
              <a:t>ด้วยความรู้สึกที่ดี มีความต้องการที่จะ</a:t>
            </a:r>
            <a:r>
              <a:rPr lang="th-TH" sz="4400" b="1" dirty="0" smtClean="0"/>
              <a:t>ปรับปรุงตนเอง </a:t>
            </a:r>
            <a:r>
              <a:rPr lang="th-TH" sz="4400" b="1" dirty="0"/>
              <a:t>และใฝ่หาแนวทางที่ดีกว่าอยู่เสมอ</a:t>
            </a:r>
          </a:p>
        </p:txBody>
      </p:sp>
    </p:spTree>
    <p:extLst>
      <p:ext uri="{BB962C8B-B14F-4D97-AF65-F5344CB8AC3E}">
        <p14:creationId xmlns:p14="http://schemas.microsoft.com/office/powerpoint/2010/main" xmlns="" val="346279086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6969556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</p:spPr>
        <p:txBody>
          <a:bodyPr>
            <a:normAutofit fontScale="77500" lnSpcReduction="20000"/>
          </a:bodyPr>
          <a:lstStyle/>
          <a:p>
            <a:r>
              <a:rPr lang="th-TH" sz="3600" b="1" dirty="0">
                <a:solidFill>
                  <a:srgbClr val="FFFF00"/>
                </a:solidFill>
              </a:rPr>
              <a:t>7</a:t>
            </a:r>
            <a:r>
              <a:rPr lang="th-TH" sz="3600" b="1" dirty="0"/>
              <a:t>. เรื่องทั่วๆ ไป</a:t>
            </a:r>
          </a:p>
          <a:p>
            <a:r>
              <a:rPr lang="th-TH" sz="3600" b="1" dirty="0"/>
              <a:t>7.1 ต้องเป็นผู้ตัดสินเพราะว่ามีใจรักกีฬาวอลเลย์บอล</a:t>
            </a:r>
          </a:p>
          <a:p>
            <a:r>
              <a:rPr lang="th-TH" sz="3600" b="1" dirty="0"/>
              <a:t>7.2 มีความ</a:t>
            </a:r>
            <a:r>
              <a:rPr lang="th-TH" sz="3600" b="1" dirty="0" smtClean="0"/>
              <a:t>อยากทำหน้าที่</a:t>
            </a:r>
            <a:r>
              <a:rPr lang="th-TH" sz="3600" b="1" dirty="0"/>
              <a:t>เป็นอย่างมาก เพราะต้องการอุทิศตนเองให้แก่กีฬา</a:t>
            </a:r>
          </a:p>
          <a:p>
            <a:r>
              <a:rPr lang="th-TH" sz="3600" b="1" dirty="0"/>
              <a:t>วอลเลย์บอล</a:t>
            </a:r>
          </a:p>
          <a:p>
            <a:r>
              <a:rPr lang="th-TH" sz="3600" b="1" dirty="0"/>
              <a:t>7.3 มีทักษะและการแสดงออกซึ่งความเสียสละให้กับการแข่งขัน โดยไม่รบกวน</a:t>
            </a:r>
          </a:p>
          <a:p>
            <a:r>
              <a:rPr lang="th-TH" sz="3600" b="1" dirty="0"/>
              <a:t>ให้การแข่งขันต้องหยุดชะงัก</a:t>
            </a:r>
          </a:p>
          <a:p>
            <a:r>
              <a:rPr lang="th-TH" sz="3600" b="1" dirty="0"/>
              <a:t>7.4 แสดงถึงการมี</a:t>
            </a:r>
            <a:r>
              <a:rPr lang="th-TH" sz="3600" b="1" dirty="0" err="1"/>
              <a:t>มนุษย</a:t>
            </a:r>
            <a:r>
              <a:rPr lang="th-TH" sz="3600" b="1" dirty="0"/>
              <a:t>สัมพันธ์ที่ดีต่อผู้ตัดสินอื่นๆ ฝ่ายการจัดการแข่งขัน</a:t>
            </a:r>
          </a:p>
          <a:p>
            <a:r>
              <a:rPr lang="th-TH" sz="3600" b="1" dirty="0"/>
              <a:t>ผู้ควบคุมการแข่งขัน ผู้ฝึกสอน นักกีฬา ทั้งก่อนแข่งขัน ขณะแข่งขัน และหลังการแข่งขัน</a:t>
            </a:r>
          </a:p>
          <a:p>
            <a:r>
              <a:rPr lang="th-TH" sz="3600" b="1" dirty="0"/>
              <a:t>7.5 สุภาพและอ่อนโยนเสมอในทุกสถานการณ์ แต่ต้องหลีกเลี่ยงการพูดคุยกับผู้เล่น</a:t>
            </a:r>
          </a:p>
          <a:p>
            <a:r>
              <a:rPr lang="th-TH" sz="3600" b="1" dirty="0"/>
              <a:t>ผู้ฝึกสอน และเจ้าหน้าที่ของทีม ทั้งในสนามแข่งขันและในโรงยิมเนเซียมที่แข่งขัน</a:t>
            </a:r>
          </a:p>
          <a:p>
            <a:r>
              <a:rPr lang="th-TH" sz="3600" b="1" dirty="0"/>
              <a:t>7.6 ต้องพยายามคิดเสมอว่า ความจริงแล้วผู้ชมไม่ต้องการมาดูผู้ตัดสิน แต่ต้องการ</a:t>
            </a:r>
          </a:p>
          <a:p>
            <a:r>
              <a:rPr lang="th-TH" sz="3600" b="1" dirty="0"/>
              <a:t>มาชมนักกีฬาและทีมมากกว่า</a:t>
            </a:r>
          </a:p>
          <a:p>
            <a:r>
              <a:rPr lang="th-TH" sz="3600" b="1" dirty="0"/>
              <a:t>7.7 ผู้ตัดสินที่ดีจะต้องสนุกสนานต่อกา</a:t>
            </a:r>
            <a:r>
              <a:rPr lang="th-TH" sz="3600" b="1" dirty="0" smtClean="0"/>
              <a:t>รทำหน้าที่ </a:t>
            </a:r>
            <a:r>
              <a:rPr lang="th-TH" sz="3600" b="1" dirty="0"/>
              <a:t>มิฉะนั้นก็ควรลาออกจาก</a:t>
            </a:r>
          </a:p>
          <a:p>
            <a:r>
              <a:rPr lang="th-TH" sz="3600" b="1" dirty="0"/>
              <a:t>การเป็นผู้ตัดสิน</a:t>
            </a:r>
          </a:p>
        </p:txBody>
      </p:sp>
    </p:spTree>
    <p:extLst>
      <p:ext uri="{BB962C8B-B14F-4D97-AF65-F5344CB8AC3E}">
        <p14:creationId xmlns:p14="http://schemas.microsoft.com/office/powerpoint/2010/main" xmlns="" val="4008504670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สิ่งอำนวยความสะดวกและอุปกรณ์ </a:t>
            </a:r>
            <a:r>
              <a:rPr lang="th-TH" dirty="0"/>
              <a:t/>
            </a:r>
            <a:br>
              <a:rPr lang="th-TH" dirty="0"/>
            </a:br>
            <a:r>
              <a:rPr lang="en-US" sz="3100" b="1" dirty="0"/>
              <a:t>(FACILITIES AND EQUIPMENTS)</a:t>
            </a:r>
            <a:r>
              <a:rPr lang="en-US" sz="3100" b="1" dirty="0">
                <a:solidFill>
                  <a:srgbClr val="FFFF00"/>
                </a:solidFill>
              </a:rPr>
              <a:t> </a:t>
            </a:r>
            <a:endParaRPr lang="th-TH" sz="3100" dirty="0">
              <a:solidFill>
                <a:srgbClr val="FFFF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1714488"/>
            <a:ext cx="8928992" cy="5143512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FF0000"/>
                </a:solidFill>
              </a:rPr>
              <a:t>กติกาข้อที่ 1 พื้นที่เล่นลูก (</a:t>
            </a:r>
            <a:r>
              <a:rPr lang="en-US" sz="4000" b="1" dirty="0">
                <a:solidFill>
                  <a:srgbClr val="FF0000"/>
                </a:solidFill>
              </a:rPr>
              <a:t>PLAYING AREA) </a:t>
            </a:r>
            <a:endParaRPr lang="en-US" sz="4000" dirty="0">
              <a:solidFill>
                <a:srgbClr val="FF0000"/>
              </a:solidFill>
            </a:endParaRPr>
          </a:p>
          <a:p>
            <a:r>
              <a:rPr lang="th-TH" b="1" dirty="0">
                <a:solidFill>
                  <a:srgbClr val="FF0000"/>
                </a:solidFill>
              </a:rPr>
              <a:t>พื้นที่เล่นลูกรวมถึงสนามแข่งขันและเขตรอบสนาม ต้องเป็นรูปสี่เหลี่ยมผืนผ้าและเหมือนกันทุกด้าน 1.1/ ภาพที่ / 1) </a:t>
            </a:r>
          </a:p>
          <a:p>
            <a:r>
              <a:rPr lang="th-TH" b="1" dirty="0">
                <a:solidFill>
                  <a:srgbClr val="FF0000"/>
                </a:solidFill>
              </a:rPr>
              <a:t>ขนาดสนาม (</a:t>
            </a:r>
            <a:r>
              <a:rPr lang="en-US" b="1" dirty="0">
                <a:solidFill>
                  <a:srgbClr val="FF0000"/>
                </a:solidFill>
              </a:rPr>
              <a:t>DIMENSION) </a:t>
            </a:r>
            <a:r>
              <a:rPr lang="th-TH" b="1" dirty="0" smtClean="0">
                <a:solidFill>
                  <a:srgbClr val="FF0000"/>
                </a:solidFill>
              </a:rPr>
              <a:t> </a:t>
            </a:r>
            <a:endParaRPr lang="th-TH" b="1" dirty="0">
              <a:solidFill>
                <a:srgbClr val="FF0000"/>
              </a:solidFill>
            </a:endParaRPr>
          </a:p>
          <a:p>
            <a:r>
              <a:rPr lang="th-TH" b="1" dirty="0">
                <a:solidFill>
                  <a:srgbClr val="FF0000"/>
                </a:solidFill>
              </a:rPr>
              <a:t>สนามแข่งขันเป็นรูปสี่เหลี่ยมผืนผ้าขนาด 18 </a:t>
            </a:r>
            <a:r>
              <a:rPr lang="en-US" b="1" dirty="0">
                <a:solidFill>
                  <a:srgbClr val="FF0000"/>
                </a:solidFill>
              </a:rPr>
              <a:t>x 9 </a:t>
            </a:r>
            <a:r>
              <a:rPr lang="th-TH" b="1" dirty="0">
                <a:solidFill>
                  <a:srgbClr val="FF0000"/>
                </a:solidFill>
              </a:rPr>
              <a:t>เมตร ล้อมรอบด้วยเขตรอบสนาม กว้างอย่างน้อยที่สุด 3 เมตร ทุกด้าน </a:t>
            </a:r>
          </a:p>
          <a:p>
            <a:r>
              <a:rPr lang="th-TH" b="1" dirty="0">
                <a:solidFill>
                  <a:srgbClr val="FF0000"/>
                </a:solidFill>
              </a:rPr>
              <a:t>ที่ว่างสำหรับเล่นลูก คือ ที่ว่างเหนือพื้นที่เล่นลูก ซึ่งไม่มีสิ่งใดกีดขวาง สูงขึ้นไปอย่างน้อยที่สุด 7 เมตรจากพื้นสนาม 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94827500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900" b="1" dirty="0"/>
              <a:t>กติกาข้อที่ 2 ตาข่ายและเสาขึงตาข่าย </a:t>
            </a:r>
            <a:r>
              <a:rPr lang="th-TH" sz="3100" b="1" dirty="0"/>
              <a:t>(</a:t>
            </a:r>
            <a:r>
              <a:rPr lang="en-US" sz="3100" b="1" dirty="0"/>
              <a:t>NET AND POSTS) </a:t>
            </a:r>
            <a:endParaRPr lang="th-TH" sz="31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8291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th-TH" dirty="0"/>
          </a:p>
          <a:p>
            <a:r>
              <a:rPr lang="th-TH" sz="4000" b="1" dirty="0">
                <a:solidFill>
                  <a:srgbClr val="FF0000"/>
                </a:solidFill>
              </a:rPr>
              <a:t>ความสูงของตาข่าย (</a:t>
            </a:r>
            <a:r>
              <a:rPr lang="en-US" sz="4000" b="1" dirty="0">
                <a:solidFill>
                  <a:srgbClr val="FF0000"/>
                </a:solidFill>
              </a:rPr>
              <a:t>HEIGHT OF THE NET) 2.1.1 </a:t>
            </a:r>
            <a:r>
              <a:rPr lang="th-TH" sz="4000" b="1" dirty="0">
                <a:solidFill>
                  <a:srgbClr val="FF0000"/>
                </a:solidFill>
              </a:rPr>
              <a:t>ตาข่ายถูกขึงเป็นแนวดิ่งเหนือเส้นแบ่งแดน สำหรับทีมชาย </a:t>
            </a:r>
            <a:r>
              <a:rPr lang="th-TH" sz="4000" b="1" dirty="0"/>
              <a:t>ขอบบนสุดต้องสูงจากพื้น 2.43 เมตร ทีมหญิงสูง 2.24 </a:t>
            </a:r>
            <a:r>
              <a:rPr lang="th-TH" sz="4000" b="1" dirty="0" smtClean="0"/>
              <a:t>เมตร</a:t>
            </a:r>
            <a:endParaRPr lang="th-TH" sz="4000" b="1" dirty="0"/>
          </a:p>
          <a:p>
            <a:r>
              <a:rPr lang="th-TH" sz="4000" b="1" dirty="0">
                <a:solidFill>
                  <a:srgbClr val="FF0000"/>
                </a:solidFill>
              </a:rPr>
              <a:t>2.1.2 ความสูงของตาข่าย วัดที่กึ่งกลางของสนาม ความสูงของตาข่าย (ที่เหนือเส้นข้างทั้งสองด้าน) ต้องสูงเท่ากัน แต่จะต้องไม่สูงเกินกว่า</a:t>
            </a:r>
            <a:r>
              <a:rPr lang="th-TH" sz="4000" b="1" dirty="0">
                <a:solidFill>
                  <a:srgbClr val="002060"/>
                </a:solidFill>
              </a:rPr>
              <a:t>ความสูงที่กำหนด 2 </a:t>
            </a:r>
            <a:r>
              <a:rPr lang="th-TH" sz="4000" b="1" dirty="0" smtClean="0">
                <a:solidFill>
                  <a:srgbClr val="002060"/>
                </a:solidFill>
              </a:rPr>
              <a:t>เซนติเมตร</a:t>
            </a:r>
            <a:endParaRPr lang="th-TH" sz="4000" b="1" dirty="0">
              <a:solidFill>
                <a:srgbClr val="002060"/>
              </a:solidFill>
            </a:endParaRPr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34544401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1510163548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0"/>
            <a:ext cx="4786346" cy="928670"/>
          </a:xfrm>
        </p:spPr>
        <p:txBody>
          <a:bodyPr/>
          <a:lstStyle/>
          <a:p>
            <a:r>
              <a:rPr lang="th-TH" b="1" dirty="0" smtClean="0">
                <a:solidFill>
                  <a:srgbClr val="C00000"/>
                </a:solidFill>
              </a:rPr>
              <a:t>สิ่งที่คาดหวัง</a:t>
            </a:r>
            <a:endParaRPr lang="th-TH" b="1" dirty="0">
              <a:solidFill>
                <a:srgbClr val="C0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785794"/>
            <a:ext cx="8856984" cy="5883566"/>
          </a:xfrm>
        </p:spPr>
        <p:txBody>
          <a:bodyPr/>
          <a:lstStyle/>
          <a:p>
            <a:pPr>
              <a:buNone/>
            </a:pPr>
            <a:r>
              <a:rPr lang="th-TH" sz="4400" b="1" dirty="0" smtClean="0"/>
              <a:t>     จุดประสงค์</a:t>
            </a:r>
            <a:r>
              <a:rPr lang="th-TH" sz="4400" b="1" dirty="0"/>
              <a:t>ของหลักสูตร</a:t>
            </a:r>
          </a:p>
          <a:p>
            <a:pPr>
              <a:buNone/>
            </a:pPr>
            <a:r>
              <a:rPr lang="th-TH" b="1" dirty="0" smtClean="0">
                <a:solidFill>
                  <a:srgbClr val="002060"/>
                </a:solidFill>
              </a:rPr>
              <a:t>    </a:t>
            </a:r>
            <a:r>
              <a:rPr lang="th-TH" sz="4400" b="1" dirty="0" smtClean="0">
                <a:solidFill>
                  <a:srgbClr val="FF0000"/>
                </a:solidFill>
              </a:rPr>
              <a:t>1</a:t>
            </a:r>
            <a:r>
              <a:rPr lang="th-TH" sz="4400" b="1" dirty="0">
                <a:solidFill>
                  <a:srgbClr val="FF0000"/>
                </a:solidFill>
              </a:rPr>
              <a:t>. เพื่อให้ผู้เข้ารับการฝึกอบรมมีความรู้ ความเข้าใจในการตัดสินกีฬาวอลเลย์บอล</a:t>
            </a:r>
          </a:p>
          <a:p>
            <a:pPr>
              <a:buNone/>
            </a:pPr>
            <a:r>
              <a:rPr lang="th-TH" sz="4400" b="1" dirty="0" smtClean="0">
                <a:solidFill>
                  <a:srgbClr val="FF0000"/>
                </a:solidFill>
              </a:rPr>
              <a:t>    2</a:t>
            </a:r>
            <a:r>
              <a:rPr lang="th-TH" sz="4400" b="1" dirty="0">
                <a:solidFill>
                  <a:srgbClr val="FF0000"/>
                </a:solidFill>
              </a:rPr>
              <a:t>. เพื่อให้ผู้เข้ารับการฝึกอบรมสามารถปฏิบัติหน้าที่ผู้ตัดสินกีฬาวอลเลย์บอลได้</a:t>
            </a:r>
          </a:p>
          <a:p>
            <a:pPr>
              <a:buNone/>
            </a:pPr>
            <a:r>
              <a:rPr lang="th-TH" sz="4400" b="1" dirty="0" smtClean="0">
                <a:solidFill>
                  <a:srgbClr val="FF0000"/>
                </a:solidFill>
              </a:rPr>
              <a:t>    3</a:t>
            </a:r>
            <a:r>
              <a:rPr lang="th-TH" sz="4400" b="1" dirty="0">
                <a:solidFill>
                  <a:srgbClr val="FF0000"/>
                </a:solidFill>
              </a:rPr>
              <a:t>. เพื่อเป็นพื้นฐานให้แก่ผู้เข้ารับการอบรมได้รับการพัฒนาสู่การเป็นผู้ตัดสิน</a:t>
            </a:r>
            <a:r>
              <a:rPr lang="th-TH" sz="4400" b="1" dirty="0" smtClean="0">
                <a:solidFill>
                  <a:srgbClr val="FF0000"/>
                </a:solidFill>
              </a:rPr>
              <a:t>ระดับที่สูงยิ่งขึ้น</a:t>
            </a:r>
            <a:endParaRPr lang="th-TH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57834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6969556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-45719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268931"/>
          </a:xfrm>
        </p:spPr>
        <p:txBody>
          <a:bodyPr/>
          <a:lstStyle/>
          <a:p>
            <a:endParaRPr lang="th-TH" dirty="0"/>
          </a:p>
          <a:p>
            <a:r>
              <a:rPr lang="th-TH" sz="4400" b="1" dirty="0">
                <a:solidFill>
                  <a:srgbClr val="FF0000"/>
                </a:solidFill>
              </a:rPr>
              <a:t>โครงสร้าง (</a:t>
            </a:r>
            <a:r>
              <a:rPr lang="en-US" sz="4400" b="1" dirty="0">
                <a:solidFill>
                  <a:srgbClr val="FF0000"/>
                </a:solidFill>
              </a:rPr>
              <a:t>Structure) </a:t>
            </a:r>
          </a:p>
          <a:p>
            <a:r>
              <a:rPr lang="th-TH" sz="4400" b="1" dirty="0">
                <a:solidFill>
                  <a:srgbClr val="FF0000"/>
                </a:solidFill>
              </a:rPr>
              <a:t>ตาข่ายมีความกว้าง 1 เมตร และยาว 9.50 ถึง 10.00 เมตร (โดยมีความยาวเหลืออยู่ 25 ถึง 50 เซนติเมตร จากแถบข้างแต่ละด้าน) ทำด้วยวัสดุสีดำเป็นตาสี่เหลี่ยมจัตุรัสขนาด 10 เซนติเมตร ภาพที่3) </a:t>
            </a:r>
          </a:p>
        </p:txBody>
      </p:sp>
    </p:spTree>
    <p:extLst>
      <p:ext uri="{BB962C8B-B14F-4D97-AF65-F5344CB8AC3E}">
        <p14:creationId xmlns:p14="http://schemas.microsoft.com/office/powerpoint/2010/main" xmlns="" val="6786342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1510234418.jpg"/>
          <p:cNvPicPr>
            <a:picLocks noGrp="1" noChangeAspect="1"/>
          </p:cNvPicPr>
          <p:nvPr isPhoto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-41264"/>
            <a:ext cx="8229600" cy="8252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>
            <a:normAutofit fontScale="92500"/>
          </a:bodyPr>
          <a:lstStyle/>
          <a:p>
            <a:endParaRPr lang="th-TH" dirty="0"/>
          </a:p>
          <a:p>
            <a:r>
              <a:rPr lang="th-TH" sz="3600" b="1" dirty="0">
                <a:solidFill>
                  <a:srgbClr val="FF0000"/>
                </a:solidFill>
              </a:rPr>
              <a:t>4 </a:t>
            </a:r>
            <a:r>
              <a:rPr lang="th-TH" sz="3600" b="1" dirty="0" smtClean="0">
                <a:solidFill>
                  <a:srgbClr val="FF0000"/>
                </a:solidFill>
              </a:rPr>
              <a:t>.เสา</a:t>
            </a:r>
            <a:r>
              <a:rPr lang="th-TH" sz="3600" b="1" dirty="0">
                <a:solidFill>
                  <a:srgbClr val="FF0000"/>
                </a:solidFill>
              </a:rPr>
              <a:t>อากาศ (</a:t>
            </a:r>
            <a:r>
              <a:rPr lang="en-US" sz="3600" b="1" dirty="0">
                <a:solidFill>
                  <a:srgbClr val="FF0000"/>
                </a:solidFill>
              </a:rPr>
              <a:t>ANTENNAE) </a:t>
            </a:r>
          </a:p>
          <a:p>
            <a:r>
              <a:rPr lang="th-TH" sz="3600" b="1" dirty="0">
                <a:solidFill>
                  <a:srgbClr val="FF0000"/>
                </a:solidFill>
              </a:rPr>
              <a:t>เสาอากาศ เป็นแท่งกลมยืดหยุ่นได้ ยาว 1.80 เมตร เส้นผ่าศูนย์กลาง 10 มิลลิเมตร ทำด้วยใยแก้วหรือวัสดุที่คล้ายคลึงกัน </a:t>
            </a:r>
          </a:p>
          <a:p>
            <a:r>
              <a:rPr lang="th-TH" sz="3600" b="1" dirty="0">
                <a:solidFill>
                  <a:srgbClr val="FF0000"/>
                </a:solidFill>
              </a:rPr>
              <a:t>เสาอากาศแต่ละต้นถูกยึดติดอยู่ที่ริมด้านนอกของแถบข้างทั้งสอง แต่อยู่ คนละด้านของตาข่าย 2.3/ภาพที่ 3) </a:t>
            </a:r>
          </a:p>
          <a:p>
            <a:r>
              <a:rPr lang="th-TH" sz="3600" b="1" dirty="0">
                <a:solidFill>
                  <a:srgbClr val="FF0000"/>
                </a:solidFill>
              </a:rPr>
              <a:t>ส่วนบนสุดของเสาอากาศที่ยื่นเลยเหนือตาข่ายขึ้นไป 80 เซนติเมตร จะเป็นแถบสีสลับกันเป็นช่วงๆ ยาวช่วงละ 10 เซนติเมตร นิยมใช้สีแดงและสีขาว </a:t>
            </a:r>
          </a:p>
          <a:p>
            <a:r>
              <a:rPr lang="th-TH" sz="3600" b="1" dirty="0">
                <a:solidFill>
                  <a:srgbClr val="FF0000"/>
                </a:solidFill>
              </a:rPr>
              <a:t>เสาอากาศถือเป็นส่วนหนึ่งของตาข่าย และเป็นแนวขนานที่กำหนดให้เป็นพื้นที่ที่ลูกบอลข้ามตาข่าย ภาพที่ 3 และ ภาพที่) </a:t>
            </a:r>
          </a:p>
        </p:txBody>
      </p:sp>
    </p:spTree>
    <p:extLst>
      <p:ext uri="{BB962C8B-B14F-4D97-AF65-F5344CB8AC3E}">
        <p14:creationId xmlns:p14="http://schemas.microsoft.com/office/powerpoint/2010/main" xmlns="" val="320011587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1510234418.jpg"/>
          <p:cNvPicPr>
            <a:picLocks noGrp="1" noChangeAspect="1"/>
          </p:cNvPicPr>
          <p:nvPr isPhoto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</p:spPr>
        <p:txBody>
          <a:bodyPr>
            <a:normAutofit lnSpcReduction="10000"/>
          </a:bodyPr>
          <a:lstStyle/>
          <a:p>
            <a:endParaRPr lang="th-TH" dirty="0"/>
          </a:p>
          <a:p>
            <a:r>
              <a:rPr lang="th-TH" sz="3600" b="1" dirty="0">
                <a:solidFill>
                  <a:srgbClr val="FF0000"/>
                </a:solidFill>
              </a:rPr>
              <a:t>เสาขึงตาข่าย (</a:t>
            </a:r>
            <a:r>
              <a:rPr lang="en-US" sz="3600" b="1" dirty="0">
                <a:solidFill>
                  <a:srgbClr val="FF0000"/>
                </a:solidFill>
              </a:rPr>
              <a:t>POSTS) 2.5.1 </a:t>
            </a:r>
            <a:r>
              <a:rPr lang="th-TH" sz="3600" b="1" dirty="0">
                <a:solidFill>
                  <a:srgbClr val="FF0000"/>
                </a:solidFill>
              </a:rPr>
              <a:t>เสาขึงตาข่ายยึดติดกับพื้นสนาม ห่างจากเส้นข้าง 0.50 -1.00 เมตร มีความสูง 2.55 เมตร สามารถปรับระดับได้ (ภาพที่ 3) </a:t>
            </a:r>
          </a:p>
          <a:p>
            <a:r>
              <a:rPr lang="th-TH" sz="3600" b="1" dirty="0">
                <a:solidFill>
                  <a:srgbClr val="FF0000"/>
                </a:solidFill>
              </a:rPr>
              <a:t>สำหรับการแข่งขันระดับโลกของสหพันธ์วอลเลย์บอลนานาชาติ และการแข่งขันอย่างเป็นทางการ เสาขึงตาข่ายต้องยึดติดกับพื้นสนาม ห่างจากเส้นข้าง 1 เมตร เว้นแต่จะได้รับการยินยอมจากสหพันธ์วอลเลย์บอลนานาชาติ </a:t>
            </a:r>
          </a:p>
          <a:p>
            <a:r>
              <a:rPr lang="th-TH" sz="3600" b="1" dirty="0">
                <a:solidFill>
                  <a:srgbClr val="FF0000"/>
                </a:solidFill>
              </a:rPr>
              <a:t>2.5.2 เสาขึงตาข่ายมีลักษณะกลมและเรียบ ยึดติดกับพื้นโดยไม่มีสายยึดเสา และต้องไม่เป็นสิ่งที่ก่อให้เกิดอันตรายและไม่เป็นสิ่งกีดขวางใดๆ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77868199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6969556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th-TH" b="1" dirty="0"/>
              <a:t>กติกาข้อที่ 3 ลูกบอล (</a:t>
            </a:r>
            <a:r>
              <a:rPr lang="en-US" b="1" dirty="0"/>
              <a:t>BALLS)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</a:rPr>
              <a:t>ลูกบอลต้องมีเส้นรอบวงยาว 65 – 67 เซนติเมตร และ</a:t>
            </a:r>
            <a:r>
              <a:rPr lang="th-TH" sz="4400" b="1" dirty="0" err="1">
                <a:solidFill>
                  <a:srgbClr val="FF0000"/>
                </a:solidFill>
              </a:rPr>
              <a:t>มีนํ้า</a:t>
            </a:r>
            <a:r>
              <a:rPr lang="th-TH" sz="4400" b="1" dirty="0">
                <a:solidFill>
                  <a:srgbClr val="FF0000"/>
                </a:solidFill>
              </a:rPr>
              <a:t>หนัก 260 – 280 กรัม </a:t>
            </a:r>
          </a:p>
          <a:p>
            <a:r>
              <a:rPr lang="th-TH" sz="4400" b="1" dirty="0">
                <a:solidFill>
                  <a:srgbClr val="FF0000"/>
                </a:solidFill>
              </a:rPr>
              <a:t>ลูกบอลต้องมีแรงดันลม 0.30 – 0.325 กิโลกรัม/ตารางเซนติเมตร </a:t>
            </a:r>
          </a:p>
        </p:txBody>
      </p:sp>
    </p:spTree>
    <p:extLst>
      <p:ext uri="{BB962C8B-B14F-4D97-AF65-F5344CB8AC3E}">
        <p14:creationId xmlns:p14="http://schemas.microsoft.com/office/powerpoint/2010/main" xmlns="" val="416977131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570186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ผู้เข้าร่วมการแข่งขัน </a:t>
            </a:r>
            <a:r>
              <a:rPr lang="th-TH" dirty="0">
                <a:solidFill>
                  <a:srgbClr val="FF0000"/>
                </a:solidFill>
              </a:rPr>
              <a:t/>
            </a:r>
            <a:br>
              <a:rPr lang="th-TH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(PARTICIPANTS)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Autofit/>
          </a:bodyPr>
          <a:lstStyle/>
          <a:p>
            <a:r>
              <a:rPr lang="th-TH" sz="2800" b="1" dirty="0">
                <a:solidFill>
                  <a:srgbClr val="FF0000"/>
                </a:solidFill>
              </a:rPr>
              <a:t>กติกาข้อที่ 4 ทีม </a:t>
            </a:r>
          </a:p>
          <a:p>
            <a:r>
              <a:rPr lang="th-TH" sz="2800" b="1" dirty="0">
                <a:solidFill>
                  <a:srgbClr val="FF0000"/>
                </a:solidFill>
              </a:rPr>
              <a:t>ส่วนประกอบของทีม (</a:t>
            </a:r>
            <a:r>
              <a:rPr lang="en-US" sz="2800" b="1" dirty="0">
                <a:solidFill>
                  <a:srgbClr val="FF0000"/>
                </a:solidFill>
              </a:rPr>
              <a:t>TEAM COMPOSITION) 4.1.1 </a:t>
            </a:r>
            <a:r>
              <a:rPr lang="th-TH" sz="2800" b="1" dirty="0">
                <a:solidFill>
                  <a:srgbClr val="FF0000"/>
                </a:solidFill>
              </a:rPr>
              <a:t>ในการแข่งขัน ทีมประกอบด้วยผู้เล่นสูงสุด 12 คน รวมกับ </a:t>
            </a:r>
          </a:p>
          <a:p>
            <a:pPr lvl="1"/>
            <a:r>
              <a:rPr lang="th-TH" b="1" dirty="0">
                <a:solidFill>
                  <a:srgbClr val="FF0000"/>
                </a:solidFill>
              </a:rPr>
              <a:t>• คณะผู้ฝึกสอน ประกอบด้วย ผู้ฝึกสอน 1 คน ผู้ช่วยผู้ฝึกสอน ไม่เกิน 2 คน </a:t>
            </a:r>
          </a:p>
          <a:p>
            <a:pPr lvl="1"/>
            <a:r>
              <a:rPr lang="th-TH" b="1" dirty="0">
                <a:solidFill>
                  <a:srgbClr val="FF0000"/>
                </a:solidFill>
              </a:rPr>
              <a:t>• คณะแพทย์ ประกอบด้วย นักกายภาพบำบัด 1 คน และแพทย์1 คน </a:t>
            </a:r>
            <a:endParaRPr lang="th-TH" sz="2800" b="1" dirty="0">
              <a:solidFill>
                <a:srgbClr val="FF0000"/>
              </a:solidFill>
            </a:endParaRPr>
          </a:p>
          <a:p>
            <a:r>
              <a:rPr lang="th-TH" sz="2800" b="1" dirty="0">
                <a:solidFill>
                  <a:srgbClr val="FF0000"/>
                </a:solidFill>
              </a:rPr>
              <a:t>เฉพาะผู้ที่มีรายชื่ออยู่ในใบบันทึกเท่านั้น ที่สามารถเข้าภายใน บริเวณพื้นที่ควบคุม และเข้าร่วมในการอบอุ่นร่างกายรวมถึงการแข่งขันด้วย </a:t>
            </a:r>
          </a:p>
          <a:p>
            <a:r>
              <a:rPr lang="th-TH" sz="2800" b="1" dirty="0">
                <a:solidFill>
                  <a:srgbClr val="FF0000"/>
                </a:solidFill>
              </a:rPr>
              <a:t>การแข่งขันระดับโลกของสหพันธ์วอลเลย์บอลนานาชาติและการแข่งขันอย่างเป็นทางการ แพทย์ และนักกายภาพบำบัด ต้องได้รับการรับรองจากสหพันธ์วอลเลย์บอลนานาชาติ ก่อนการแข่งขัน </a:t>
            </a:r>
          </a:p>
        </p:txBody>
      </p:sp>
    </p:spTree>
    <p:extLst>
      <p:ext uri="{BB962C8B-B14F-4D97-AF65-F5344CB8AC3E}">
        <p14:creationId xmlns:p14="http://schemas.microsoft.com/office/powerpoint/2010/main" xmlns="" val="148479537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endParaRPr lang="th-TH" dirty="0"/>
          </a:p>
          <a:p>
            <a:r>
              <a:rPr lang="th-TH" sz="4400" b="1" dirty="0">
                <a:solidFill>
                  <a:srgbClr val="FF0000"/>
                </a:solidFill>
              </a:rPr>
              <a:t>4.1.2 ผู้เล่นคนหนึ่งของทีม ที่ไม่ใช่ตัวรับอิสระ เป็นหัวหน้าทีมและจะระบุไว้ในใบบันทึกการ</a:t>
            </a:r>
            <a:r>
              <a:rPr lang="th-TH" sz="4400" b="1" dirty="0" smtClean="0">
                <a:solidFill>
                  <a:srgbClr val="FF0000"/>
                </a:solidFill>
              </a:rPr>
              <a:t>แข่งขัน</a:t>
            </a:r>
            <a:endParaRPr lang="th-TH" sz="4400" b="1" dirty="0">
              <a:solidFill>
                <a:srgbClr val="FF0000"/>
              </a:solidFill>
            </a:endParaRPr>
          </a:p>
          <a:p>
            <a:r>
              <a:rPr lang="th-TH" sz="4400" b="1" dirty="0">
                <a:solidFill>
                  <a:srgbClr val="FF0000"/>
                </a:solidFill>
              </a:rPr>
              <a:t>4.1.3 ผู้เล่นที่มีชื่ออยู่ในใบบันทึกการแข่งขันเท่านั้น ที่สามารถลงสนามและร่วมการแข่งขันได้ เมื่อผู้ฝึกสอนและหัวหน้าทีม (</a:t>
            </a:r>
            <a:r>
              <a:rPr lang="en-US" sz="4400" b="1" dirty="0">
                <a:solidFill>
                  <a:srgbClr val="FF0000"/>
                </a:solidFill>
              </a:rPr>
              <a:t>TEAM CAPTAIN) </a:t>
            </a:r>
            <a:r>
              <a:rPr lang="th-TH" sz="4400" b="1" dirty="0">
                <a:solidFill>
                  <a:srgbClr val="FF0000"/>
                </a:solidFill>
              </a:rPr>
              <a:t>ได้ลงชื่อในใบบันทึกการแข่งขันแล้ว จะเปลี่ยนแปลงผู้เล่นอีกไม่ได้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794084322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C360_2017-01-16-22-41-30-0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500430" y="0"/>
            <a:ext cx="564357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รูปภาพ 3" descr="FB_IMG_1482127660231.jpg"/>
          <p:cNvPicPr>
            <a:picLocks noGrp="1" noChangeAspect="1"/>
          </p:cNvPicPr>
          <p:nvPr isPhoto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0"/>
            <a:ext cx="35718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252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86116" y="0"/>
            <a:ext cx="5857884" cy="6858000"/>
          </a:xfrm>
        </p:spPr>
        <p:txBody>
          <a:bodyPr>
            <a:normAutofit/>
          </a:bodyPr>
          <a:lstStyle/>
          <a:p>
            <a:endParaRPr lang="th-TH" dirty="0"/>
          </a:p>
          <a:p>
            <a:r>
              <a:rPr lang="th-TH" b="1" dirty="0">
                <a:solidFill>
                  <a:srgbClr val="002060"/>
                </a:solidFill>
              </a:rPr>
              <a:t>3 เครื่องแต่งกาย </a:t>
            </a:r>
          </a:p>
          <a:p>
            <a:r>
              <a:rPr lang="th-TH" b="1" dirty="0">
                <a:solidFill>
                  <a:srgbClr val="002060"/>
                </a:solidFill>
              </a:rPr>
              <a:t>เครื่องแต่งกายของผู้เล่นประกอบด้วย เสื้อยืด กางเกงขาสั้น ถุงเท้า (ชุดแข่งขัน) และรองเท้ากีฬา </a:t>
            </a:r>
          </a:p>
          <a:p>
            <a:pPr lvl="1"/>
            <a:r>
              <a:rPr lang="th-TH" b="1" dirty="0">
                <a:solidFill>
                  <a:srgbClr val="002060"/>
                </a:solidFill>
              </a:rPr>
              <a:t>4.3.1 สีและแบบของเสื้อยืด กางเกงขาสั้นและถุงเท้าต้องเหมือนกันทั้งทีม (ยกเว้นตัวรับอิสระ) ชุดแข่งขันต้องสะอาด (4.1/ 19</a:t>
            </a:r>
          </a:p>
          <a:p>
            <a:pPr lvl="1"/>
            <a:r>
              <a:rPr lang="th-TH" b="1" dirty="0">
                <a:solidFill>
                  <a:srgbClr val="002060"/>
                </a:solidFill>
              </a:rPr>
              <a:t>4.3.2 รองเท้าต้องเบาและอ่อนนุ่ม พื้นเป็นยางหรือ พื้นที่มีส่วนประกอบอื่น ๆ ที่ ไม่มีส้น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01523090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5078737_1782985798641347_1715372720356875565_n.jpg"/>
          <p:cNvPicPr>
            <a:picLocks noGrp="1" noChangeAspect="1"/>
          </p:cNvPicPr>
          <p:nvPr isPhoto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0232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th-TH" dirty="0"/>
          </a:p>
          <a:p>
            <a:r>
              <a:rPr lang="th-TH" b="1" dirty="0">
                <a:solidFill>
                  <a:srgbClr val="002060"/>
                </a:solidFill>
              </a:rPr>
              <a:t>4.3.3 เสื้อผู้เล่นต้องมีหมายเลขตั้งแต่ </a:t>
            </a:r>
            <a:r>
              <a:rPr lang="th-TH" b="1" dirty="0">
                <a:solidFill>
                  <a:srgbClr val="FF0000"/>
                </a:solidFill>
              </a:rPr>
              <a:t>1–20</a:t>
            </a:r>
            <a:r>
              <a:rPr lang="th-TH" b="1" dirty="0">
                <a:solidFill>
                  <a:srgbClr val="FFFF00"/>
                </a:solidFill>
              </a:rPr>
              <a:t> </a:t>
            </a:r>
            <a:r>
              <a:rPr lang="th-TH" b="1" dirty="0">
                <a:solidFill>
                  <a:srgbClr val="002060"/>
                </a:solidFill>
              </a:rPr>
              <a:t>(4.3.3.2) 4.3.3.1 ต้องติดหมายเลขที่กลางหน้าอกและกลางหลัง สีของหมายเลขต้องตัดกับสีเสื้ออย่างชัดเจน </a:t>
            </a:r>
          </a:p>
          <a:p>
            <a:r>
              <a:rPr lang="th-TH" b="1" dirty="0">
                <a:solidFill>
                  <a:srgbClr val="002060"/>
                </a:solidFill>
              </a:rPr>
              <a:t>4.3.3.2 หมายเลข</a:t>
            </a:r>
            <a:r>
              <a:rPr lang="th-TH" b="1" dirty="0">
                <a:solidFill>
                  <a:srgbClr val="FF0000"/>
                </a:solidFill>
              </a:rPr>
              <a:t>ด้านหน้า</a:t>
            </a:r>
            <a:r>
              <a:rPr lang="th-TH" b="1" dirty="0">
                <a:solidFill>
                  <a:srgbClr val="002060"/>
                </a:solidFill>
              </a:rPr>
              <a:t>ต้องสูงอย่างน้อยที่สุด </a:t>
            </a:r>
            <a:r>
              <a:rPr lang="th-TH" b="1" dirty="0">
                <a:solidFill>
                  <a:srgbClr val="FF0000"/>
                </a:solidFill>
              </a:rPr>
              <a:t>15 เซนติเมตร </a:t>
            </a:r>
            <a:r>
              <a:rPr lang="th-TH" b="1" dirty="0">
                <a:solidFill>
                  <a:srgbClr val="002060"/>
                </a:solidFill>
              </a:rPr>
              <a:t>ด้านหลังอย่างน้อย</a:t>
            </a:r>
            <a:r>
              <a:rPr lang="th-TH" b="1" dirty="0">
                <a:solidFill>
                  <a:srgbClr val="FF0000"/>
                </a:solidFill>
              </a:rPr>
              <a:t>ที่สุด 20 เซนติเมตร </a:t>
            </a:r>
            <a:r>
              <a:rPr lang="th-TH" b="1" dirty="0">
                <a:solidFill>
                  <a:srgbClr val="002060"/>
                </a:solidFill>
              </a:rPr>
              <a:t>และความกว้างของแถบที่ทำหมายเลข ต้องกว้างอย่างน้อยที่สุด 2 เซนติเมตร </a:t>
            </a:r>
          </a:p>
          <a:p>
            <a:r>
              <a:rPr lang="th-TH" b="1" dirty="0">
                <a:solidFill>
                  <a:srgbClr val="002060"/>
                </a:solidFill>
              </a:rPr>
              <a:t>4.3.4 หัวหน้าทีมต้องมี</a:t>
            </a:r>
            <a:r>
              <a:rPr lang="th-TH" b="1" dirty="0" smtClean="0">
                <a:solidFill>
                  <a:srgbClr val="002060"/>
                </a:solidFill>
              </a:rPr>
              <a:t>แถบติด</a:t>
            </a:r>
            <a:r>
              <a:rPr lang="th-TH" b="1" dirty="0">
                <a:solidFill>
                  <a:srgbClr val="002060"/>
                </a:solidFill>
              </a:rPr>
              <a:t>อยู่</a:t>
            </a:r>
            <a:r>
              <a:rPr lang="th-TH" b="1" dirty="0">
                <a:solidFill>
                  <a:srgbClr val="FF0000"/>
                </a:solidFill>
              </a:rPr>
              <a:t>ใต้</a:t>
            </a:r>
            <a:r>
              <a:rPr lang="th-TH" b="1" dirty="0">
                <a:solidFill>
                  <a:srgbClr val="002060"/>
                </a:solidFill>
              </a:rPr>
              <a:t>หมายเลขตรง หน้าอกเสื้อ (5.1) </a:t>
            </a:r>
            <a:r>
              <a:rPr lang="th-TH" b="1" dirty="0" smtClean="0">
                <a:solidFill>
                  <a:srgbClr val="FF0000"/>
                </a:solidFill>
              </a:rPr>
              <a:t>ขนาด 8 </a:t>
            </a:r>
            <a:r>
              <a:rPr lang="en-US" b="1" dirty="0" smtClean="0">
                <a:solidFill>
                  <a:srgbClr val="FF0000"/>
                </a:solidFill>
              </a:rPr>
              <a:t>x 2 </a:t>
            </a:r>
            <a:r>
              <a:rPr lang="th-TH" b="1" dirty="0" smtClean="0">
                <a:solidFill>
                  <a:srgbClr val="FF0000"/>
                </a:solidFill>
              </a:rPr>
              <a:t>เซนติเมตร </a:t>
            </a:r>
            <a:endParaRPr lang="th-TH" b="1" dirty="0">
              <a:solidFill>
                <a:srgbClr val="002060"/>
              </a:solidFill>
            </a:endParaRPr>
          </a:p>
          <a:p>
            <a:r>
              <a:rPr lang="th-TH" b="1" dirty="0">
                <a:solidFill>
                  <a:srgbClr val="002060"/>
                </a:solidFill>
              </a:rPr>
              <a:t>4.3.5 ห้ามใส่ชุดแข่งขันที่มีสีที่แตกต่างจากผู้เล่นอื่น(ยกเว้นตัวรับอิสระ) และไม่มีหมายเลข (19.2) </a:t>
            </a:r>
          </a:p>
          <a:p>
            <a:pPr marL="0" indent="0">
              <a:buNone/>
            </a:pPr>
            <a:endParaRPr lang="th-TH" dirty="0" smtClean="0"/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21639571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5078737_1782985798641347_1715372720356875565_n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flipV="1">
            <a:off x="500034" y="0"/>
            <a:ext cx="8229600" cy="131786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th-TH" dirty="0"/>
          </a:p>
          <a:p>
            <a:r>
              <a:rPr lang="th-TH" sz="3600" b="1" dirty="0"/>
              <a:t>การเปลี่ยนเครื่องแต่งกาย (</a:t>
            </a:r>
            <a:r>
              <a:rPr lang="en-US" sz="3600" b="1" dirty="0"/>
              <a:t>CHANGE OF EQUIP</a:t>
            </a:r>
          </a:p>
          <a:p>
            <a:r>
              <a:rPr lang="th-TH" sz="3600" b="1" dirty="0"/>
              <a:t>ผู้ตัดสินที่ 1 มีอำนาจที่จะอนุญาตให้ผู้เล่น 1 คน หรือมากกว่า: (23) </a:t>
            </a:r>
          </a:p>
          <a:p>
            <a:pPr lvl="1">
              <a:buNone/>
            </a:pPr>
            <a:r>
              <a:rPr lang="th-TH" sz="3600" b="1" dirty="0"/>
              <a:t>4.4.1 ลงแข่งขันโดยไม่ใส่รองเท้า </a:t>
            </a:r>
          </a:p>
          <a:p>
            <a:pPr lvl="1">
              <a:buNone/>
            </a:pPr>
            <a:r>
              <a:rPr lang="th-TH" sz="3600" b="1" dirty="0" smtClean="0"/>
              <a:t>4.4.2 </a:t>
            </a:r>
            <a:r>
              <a:rPr lang="th-TH" sz="3600" b="1" dirty="0"/>
              <a:t>เปลี่ยนชุดแข่งขันที่เปียกหรือชำรุดในช่วงพักระหว่างเซต หรือหลังจากการเปลี่ยนตัวได้ โดยสี แบบ และหมายเลขของชุดใหม่ต้องเหมือนกับชุดเดิม </a:t>
            </a:r>
            <a:endParaRPr lang="th-TH" sz="3600" b="1" dirty="0" smtClean="0"/>
          </a:p>
          <a:p>
            <a:pPr lvl="1">
              <a:buNone/>
            </a:pPr>
            <a:r>
              <a:rPr lang="th-TH" sz="3600" b="1" dirty="0" smtClean="0"/>
              <a:t>4.4.3 </a:t>
            </a:r>
            <a:r>
              <a:rPr lang="th-TH" sz="3600" b="1" dirty="0"/>
              <a:t>สวมชุด</a:t>
            </a:r>
            <a:r>
              <a:rPr lang="th-TH" sz="3600" b="1" dirty="0" err="1"/>
              <a:t>วอร์มลง</a:t>
            </a:r>
            <a:r>
              <a:rPr lang="th-TH" sz="3600" b="1" dirty="0"/>
              <a:t>แข่งขันได้ถ้าอากาศหนาว โดยสีและแบบของชุด</a:t>
            </a:r>
            <a:r>
              <a:rPr lang="th-TH" sz="3600" b="1" dirty="0" err="1"/>
              <a:t>วอร์มต้</a:t>
            </a:r>
            <a:r>
              <a:rPr lang="th-TH" sz="3600" b="1" dirty="0"/>
              <a:t>องเหมือนกันทั้งทีม (ยกเว้นตัวรับอิสระ) และมีหมายเลขตามกติกา ข้อ 4.3.3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06614601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33578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-22860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-428652"/>
            <a:ext cx="9144000" cy="7072362"/>
          </a:xfrm>
        </p:spPr>
        <p:txBody>
          <a:bodyPr/>
          <a:lstStyle/>
          <a:p>
            <a:endParaRPr lang="th-TH" dirty="0"/>
          </a:p>
          <a:p>
            <a:r>
              <a:rPr lang="th-TH" sz="4800" b="1" dirty="0">
                <a:solidFill>
                  <a:srgbClr val="FF0000"/>
                </a:solidFill>
              </a:rPr>
              <a:t>สิ่งที่ห้ามสวมใส่ (</a:t>
            </a:r>
            <a:r>
              <a:rPr lang="en-US" sz="4800" b="1" dirty="0">
                <a:solidFill>
                  <a:srgbClr val="FF0000"/>
                </a:solidFill>
              </a:rPr>
              <a:t>FORBIDDEN OBJECTS) 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r>
              <a:rPr lang="en-US" sz="4800" b="1" dirty="0" smtClean="0">
                <a:solidFill>
                  <a:srgbClr val="FF0000"/>
                </a:solidFill>
              </a:rPr>
              <a:t>4.5.1 </a:t>
            </a:r>
            <a:r>
              <a:rPr lang="th-TH" sz="4800" b="1" dirty="0">
                <a:solidFill>
                  <a:srgbClr val="FF0000"/>
                </a:solidFill>
              </a:rPr>
              <a:t>ห้ามสวมใส่สิ่งของซึ่งอาจเป็นสาเหตุให้เกิดการบาดเจ็บ หรือช่วยให้ผู้เล่นได้เปรียบผู้อื่น </a:t>
            </a:r>
          </a:p>
          <a:p>
            <a:r>
              <a:rPr lang="th-TH" sz="4800" b="1" dirty="0">
                <a:solidFill>
                  <a:srgbClr val="FF0000"/>
                </a:solidFill>
              </a:rPr>
              <a:t>4.5.2 ผู้เล่นสามารถสวมแว่นตาหรือเลนซ์ได้ โดยรับผิดชอบอันตรายที่อาจเกิดขึ้นด้วยตัวเอง </a:t>
            </a:r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79106685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2127690557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868478"/>
          </a:xfrm>
        </p:spPr>
        <p:txBody>
          <a:bodyPr>
            <a:normAutofit fontScale="90000"/>
          </a:bodyPr>
          <a:lstStyle/>
          <a:p>
            <a:pPr algn="l"/>
            <a:r>
              <a:rPr lang="th-TH" sz="4900" b="1" dirty="0" smtClean="0">
                <a:solidFill>
                  <a:srgbClr val="FF0000"/>
                </a:solidFill>
              </a:rPr>
              <a:t>   คุณลักษณะ</a:t>
            </a:r>
            <a:r>
              <a:rPr lang="th-TH" sz="4900" b="1" dirty="0">
                <a:solidFill>
                  <a:srgbClr val="FF0000"/>
                </a:solidFill>
              </a:rPr>
              <a:t>ของผู้ตัดสินที่ดี</a:t>
            </a:r>
            <a:r>
              <a:rPr lang="th-TH" b="1" dirty="0"/>
              <a:t/>
            </a:r>
            <a:br>
              <a:rPr lang="th-TH" b="1" dirty="0"/>
            </a:br>
            <a:r>
              <a:rPr lang="en-US" sz="3600" b="1" dirty="0"/>
              <a:t>(Qualities of A Good Referee)</a:t>
            </a:r>
            <a:r>
              <a:rPr lang="en-US" b="1" dirty="0"/>
              <a:t/>
            </a:r>
            <a:br>
              <a:rPr lang="en-US" b="1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pPr>
              <a:buNone/>
            </a:pPr>
            <a:r>
              <a:rPr lang="th-TH" sz="4400" b="1" dirty="0">
                <a:solidFill>
                  <a:srgbClr val="FF0000"/>
                </a:solidFill>
              </a:rPr>
              <a:t>1. ลักษณะท่าทางที่ดี (</a:t>
            </a:r>
            <a:r>
              <a:rPr lang="en-US" sz="4400" b="1" dirty="0">
                <a:solidFill>
                  <a:srgbClr val="FF0000"/>
                </a:solidFill>
              </a:rPr>
              <a:t>Appearance)</a:t>
            </a:r>
          </a:p>
          <a:p>
            <a:pPr>
              <a:buNone/>
            </a:pPr>
            <a:r>
              <a:rPr lang="th-TH" sz="4400" b="1" dirty="0">
                <a:solidFill>
                  <a:srgbClr val="FF0000"/>
                </a:solidFill>
              </a:rPr>
              <a:t>1.1 แต่งกายดี</a:t>
            </a:r>
          </a:p>
          <a:p>
            <a:pPr>
              <a:buNone/>
            </a:pPr>
            <a:r>
              <a:rPr lang="th-TH" sz="4400" b="1" dirty="0">
                <a:solidFill>
                  <a:srgbClr val="FF0000"/>
                </a:solidFill>
              </a:rPr>
              <a:t>1.2 บุคลิกภาพที่แสดงออกดี</a:t>
            </a:r>
          </a:p>
          <a:p>
            <a:pPr>
              <a:buNone/>
            </a:pPr>
            <a:r>
              <a:rPr lang="th-TH" sz="4400" b="1" dirty="0">
                <a:solidFill>
                  <a:srgbClr val="FF0000"/>
                </a:solidFill>
              </a:rPr>
              <a:t>1.3 การพูดจา (ภาษาอังกฤษในระดับนานาชาติ)</a:t>
            </a:r>
          </a:p>
          <a:p>
            <a:pPr>
              <a:buNone/>
            </a:pPr>
            <a:r>
              <a:rPr lang="th-TH" sz="4400" b="1" dirty="0">
                <a:solidFill>
                  <a:srgbClr val="FF0000"/>
                </a:solidFill>
              </a:rPr>
              <a:t>1.4 มีความประพฤติดี</a:t>
            </a:r>
          </a:p>
          <a:p>
            <a:pPr marL="0" indent="0">
              <a:buNone/>
            </a:pPr>
            <a:endParaRPr lang="th-TH" b="1" dirty="0"/>
          </a:p>
          <a:p>
            <a:pPr marL="0" indent="0">
              <a:buNone/>
            </a:pPr>
            <a:endParaRPr lang="th-TH" b="1" dirty="0" smtClean="0"/>
          </a:p>
          <a:p>
            <a:pPr marL="0" indent="0">
              <a:buNone/>
            </a:pPr>
            <a:endParaRPr lang="th-TH" b="1" dirty="0"/>
          </a:p>
          <a:p>
            <a:pPr marL="0" indent="0">
              <a:buNone/>
            </a:pPr>
            <a:endParaRPr lang="th-TH" b="1" dirty="0" smtClean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475880985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C360_2017-01-16-22-41-30-0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237551" y="1"/>
            <a:ext cx="79064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กติกาข้อที่ 5 ผู้นำของทีม (</a:t>
            </a:r>
            <a:r>
              <a:rPr lang="en-US" b="1" dirty="0">
                <a:solidFill>
                  <a:srgbClr val="FF0000"/>
                </a:solidFill>
              </a:rPr>
              <a:t>TEAM LEADER) 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14400" y="1714489"/>
            <a:ext cx="8229600" cy="5143512"/>
          </a:xfrm>
        </p:spPr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ตัวรับอิสระจะเป็นหัวหน้าทีมไม่ได </a:t>
            </a:r>
          </a:p>
          <a:p>
            <a:r>
              <a:rPr lang="th-TH" b="1" dirty="0">
                <a:solidFill>
                  <a:srgbClr val="FF0000"/>
                </a:solidFill>
              </a:rPr>
              <a:t>หัวหน้าทีม (</a:t>
            </a:r>
            <a:r>
              <a:rPr lang="en-US" b="1" dirty="0">
                <a:solidFill>
                  <a:srgbClr val="FF0000"/>
                </a:solidFill>
              </a:rPr>
              <a:t>CAPTAIN)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79571075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2126865590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รูปแบบของการแข่งขัน </a:t>
            </a:r>
            <a:r>
              <a:rPr lang="th-TH" dirty="0">
                <a:solidFill>
                  <a:srgbClr val="FF0000"/>
                </a:solidFill>
              </a:rPr>
              <a:t/>
            </a:r>
            <a:br>
              <a:rPr lang="th-TH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(PLAYING FORMAT) 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92500" lnSpcReduction="20000"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กติกาข้อที่ 6 การได้คะแนน การชนะในแต่ละเซต และการชนะในแต่ละนัด </a:t>
            </a:r>
            <a:r>
              <a:rPr lang="en-US" b="1" dirty="0">
                <a:solidFill>
                  <a:srgbClr val="FF0000"/>
                </a:solidFill>
              </a:rPr>
              <a:t>TO SCORE A POINT, TO WIN A SET AND THE MATCH)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th-TH" dirty="0"/>
          </a:p>
          <a:p>
            <a:r>
              <a:rPr lang="th-TH" b="1" dirty="0">
                <a:solidFill>
                  <a:srgbClr val="FF0000"/>
                </a:solidFill>
              </a:rPr>
              <a:t>การได้คะแนน (</a:t>
            </a:r>
            <a:r>
              <a:rPr lang="en-US" b="1" dirty="0">
                <a:solidFill>
                  <a:srgbClr val="FF0000"/>
                </a:solidFill>
              </a:rPr>
              <a:t>TO SCORE A POINT) </a:t>
            </a:r>
            <a:r>
              <a:rPr lang="th-TH" b="1" dirty="0">
                <a:solidFill>
                  <a:srgbClr val="FF0000"/>
                </a:solidFill>
              </a:rPr>
              <a:t>คะแนน ทีมจะได้คะแนนเมื่อทำให้ลูกบอลตกลงบนพื้นสนามในแดนของทีมตรงข้าม(8.3/ 10.1.1) </a:t>
            </a:r>
          </a:p>
          <a:p>
            <a:r>
              <a:rPr lang="th-TH" b="1" dirty="0">
                <a:solidFill>
                  <a:srgbClr val="FF0000"/>
                </a:solidFill>
              </a:rPr>
              <a:t>ฝ่ายตรงข้ามทำผิดกติกา (6.1.2) </a:t>
            </a:r>
          </a:p>
          <a:p>
            <a:r>
              <a:rPr lang="th-TH" b="1" dirty="0">
                <a:solidFill>
                  <a:srgbClr val="FF0000"/>
                </a:solidFill>
              </a:rPr>
              <a:t>ฝ่ายตรงข้ามถูกทำโทษ (16.2.3/ 21.3.1) </a:t>
            </a:r>
          </a:p>
          <a:p>
            <a:r>
              <a:rPr lang="th-TH" b="1" dirty="0">
                <a:solidFill>
                  <a:srgbClr val="FF0000"/>
                </a:solidFill>
              </a:rPr>
              <a:t>การทำผิดกติกา ทีมทำผิดกติกาเมื่อกระทำลักษณะการเล่นที่ผิดกติกาการแข่งขัน หรือขัดแย้งกับกติกาด้วยวิธีการใด ๆ) ผู้ตัดสินจะพิจารณาตัดสินการทำผิดนั้น และจะตัดสินการทำผิดกติกานั้นๆดังนี้ ถ้ามีการทำผิดกติกาสองอย่างหรือมากกว่าเกิดขึ้นต่อเนื่องกัน จะลงโทษเฉพาะการผิดกติกาที่เกิดขึ้นก่อนเท่านั้น </a:t>
            </a:r>
          </a:p>
          <a:p>
            <a:r>
              <a:rPr lang="th-TH" b="1" dirty="0">
                <a:solidFill>
                  <a:srgbClr val="FF0000"/>
                </a:solidFill>
              </a:rPr>
              <a:t>ถ้าทั้งสองทีมเล่นผิดกติกาสองอย่างหรือมากกว่าพร้อมๆกันทั้งสองทีม จะถือว่าเป็นการกระทำผิดทั้งคู่ </a:t>
            </a:r>
            <a:r>
              <a:rPr lang="en-US" b="1" dirty="0">
                <a:solidFill>
                  <a:srgbClr val="FF0000"/>
                </a:solidFill>
              </a:rPr>
              <a:t>FAULT) </a:t>
            </a:r>
            <a:r>
              <a:rPr lang="th-TH" b="1" dirty="0">
                <a:solidFill>
                  <a:srgbClr val="FF0000"/>
                </a:solidFill>
              </a:rPr>
              <a:t>และจะเล่นลูกนั้นใหม่ภาพที่ </a:t>
            </a:r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425405437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2126892201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rcRect l="32031" t="17686" r="31250"/>
          <a:stretch>
            <a:fillRect/>
          </a:stretch>
        </p:blipFill>
        <p:spPr>
          <a:xfrm>
            <a:off x="4411089" y="-67909"/>
            <a:ext cx="4732911" cy="69259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252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</a:rPr>
              <a:t>3 การเล่นและการสิ้นสุดการเล่น (</a:t>
            </a:r>
            <a:r>
              <a:rPr lang="en-US" sz="4400" b="1" dirty="0">
                <a:solidFill>
                  <a:srgbClr val="FF0000"/>
                </a:solidFill>
              </a:rPr>
              <a:t>Rally and completed rally) </a:t>
            </a:r>
          </a:p>
          <a:p>
            <a:r>
              <a:rPr lang="th-TH" sz="4400" b="1" dirty="0">
                <a:solidFill>
                  <a:srgbClr val="FF0000"/>
                </a:solidFill>
              </a:rPr>
              <a:t>การเล่น</a:t>
            </a:r>
            <a:r>
              <a:rPr lang="en-US" sz="4400" b="1" dirty="0">
                <a:solidFill>
                  <a:srgbClr val="FF0000"/>
                </a:solidFill>
              </a:rPr>
              <a:t>Rally) </a:t>
            </a:r>
            <a:r>
              <a:rPr lang="th-TH" sz="4400" b="1" dirty="0">
                <a:solidFill>
                  <a:srgbClr val="FF0000"/>
                </a:solidFill>
              </a:rPr>
              <a:t>เป็นลักษณะการเล่นที่เริ่มต้นตั้งแต่ผู้เสิร์ฟทำการเสิร์ฟ จนกระทั่ง ลูกตาย การสิ้นสุดการเล่น </a:t>
            </a:r>
            <a:r>
              <a:rPr lang="en-US" sz="4400" b="1" dirty="0">
                <a:solidFill>
                  <a:srgbClr val="FF0000"/>
                </a:solidFill>
              </a:rPr>
              <a:t>A completed rally) </a:t>
            </a:r>
            <a:r>
              <a:rPr lang="th-TH" sz="4400" b="1" dirty="0">
                <a:solidFill>
                  <a:srgbClr val="FF0000"/>
                </a:solidFill>
              </a:rPr>
              <a:t>เป็นลักษณะการเล่นที่สิ้นสุดลง ซึ่งมีผลต่อการได้ คะแนน การเล่นจะเริ่มและสิ้นสุดลงด้วยสัญญาณนกหวีดจากผู้ตัดสิน </a:t>
            </a:r>
          </a:p>
        </p:txBody>
      </p:sp>
    </p:spTree>
    <p:extLst>
      <p:ext uri="{BB962C8B-B14F-4D97-AF65-F5344CB8AC3E}">
        <p14:creationId xmlns:p14="http://schemas.microsoft.com/office/powerpoint/2010/main" xmlns="" val="277793703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33578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252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txBody>
          <a:bodyPr>
            <a:normAutofit fontScale="92500"/>
          </a:bodyPr>
          <a:lstStyle/>
          <a:p>
            <a:endParaRPr lang="th-TH" dirty="0"/>
          </a:p>
          <a:p>
            <a:r>
              <a:rPr lang="th-TH" sz="4000" b="1" dirty="0"/>
              <a:t>ถ้าทีมที่เป็นฝ่ายเสิร์ฟชนะการเล่นลูกจะได้คะแนน และ ได้เสิร์ฟต่อ </a:t>
            </a:r>
          </a:p>
          <a:p>
            <a:r>
              <a:rPr lang="th-TH" sz="4000" b="1" dirty="0"/>
              <a:t>ถ้าทีมที่เป็นฝ่ายรับลูกเสิร์ฟชนะการเล่นลูกจะได้คะแนน และ ได้เสิร์ฟในครั้งต่อไป </a:t>
            </a:r>
          </a:p>
          <a:p>
            <a:r>
              <a:rPr lang="th-TH" sz="4000" b="1" dirty="0"/>
              <a:t>การชนะในแต่ละเซต (</a:t>
            </a:r>
            <a:r>
              <a:rPr lang="en-US" sz="4000" b="1" dirty="0"/>
              <a:t>TO WIN A SET) </a:t>
            </a:r>
            <a:r>
              <a:rPr lang="th-TH" sz="4000" b="1" dirty="0"/>
              <a:t>ภาพที่11 (9) </a:t>
            </a:r>
          </a:p>
          <a:p>
            <a:r>
              <a:rPr lang="th-TH" sz="4000" b="1" dirty="0"/>
              <a:t>ทีมที่ทำได้ 25 คะแนนก่อน ยกเว้นเซตตัดสิน) จะเป็นทีมชนะการแข่งขันเซตนั้น ถ้าทำคะแนนได้ 24 24 คะแนนเท่ากัน จะต้องแข่งขันกันต่อไปจนกว่าทีมใดทีมหนึ่งทำคะแนนนำอีกทีมหนึ่ง 2 คะแนน (26 24, 27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15776590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33578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endParaRPr lang="th-TH" dirty="0"/>
          </a:p>
          <a:p>
            <a:r>
              <a:rPr lang="th-TH" sz="4800" b="1" dirty="0"/>
              <a:t>การชนะในแต่ละนัด (</a:t>
            </a:r>
            <a:r>
              <a:rPr lang="en-US" sz="4800" b="1" dirty="0"/>
              <a:t>TO WIN THE MATCH) </a:t>
            </a:r>
            <a:r>
              <a:rPr lang="th-TH" sz="4800" b="1" dirty="0"/>
              <a:t>ภาพที่ 11 (9) ทีมที่ทำได้ 3 เซต ก่อน เป็นทีมที่ชนะการแข่งขันนัดนั้น 6.2) </a:t>
            </a:r>
          </a:p>
          <a:p>
            <a:r>
              <a:rPr lang="th-TH" sz="4800" b="1" dirty="0"/>
              <a:t>ในกรณีที่ทำได้ 2 2 เซตเท่ากัน การแข่งขันในเซตตัดสิน เซตที่ 5) จะแข่งขันกัน 15 คะแนน และต้องมีคะแนนนำอีกทีมหนึ่งอย่างน้อยที่สุด 2 คะแนน </a:t>
            </a:r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69915283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33578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rmAutofit/>
          </a:bodyPr>
          <a:lstStyle/>
          <a:p>
            <a:endParaRPr lang="th-TH" dirty="0"/>
          </a:p>
          <a:p>
            <a:r>
              <a:rPr lang="th-TH" sz="4000" b="1" dirty="0"/>
              <a:t>ทีมที่ผิดระเบียบการแข่งขันและไม่พร้อมจะแข่งขัน (</a:t>
            </a:r>
            <a:r>
              <a:rPr lang="en-US" sz="4000" b="1" dirty="0"/>
              <a:t>DEFAULT AND INCOMPLETE TEAM) </a:t>
            </a:r>
            <a:r>
              <a:rPr lang="th-TH" sz="4000" b="1" dirty="0"/>
              <a:t>ถ้าทีมปฏิเสธที่จะแข่งขัน หลังจากได้รับแจ้งให้แข่งขันต่อ ทีมนั้นจะถูกแจ้งว่าทำผิดระเบียบการแข่งขัน และปรับเป็นแพ้ในการแข่งขันนัดนั้น ด้วยผลการแข่งขัน 3 เซต และมีคะแนน 25 ในแต่ละเซต 6.2/ 6.3</a:t>
            </a:r>
          </a:p>
          <a:p>
            <a:r>
              <a:rPr lang="th-TH" sz="4000" b="1" dirty="0"/>
              <a:t>ทีมที่ไม่มาปรากฏตัว ณ สนามแข่งขันตามเวลาที่กำหนด โดยไม่มีเหตุผลอันสมควร ถือว่าผิดระเบียบการแข่งขัน และมีผลการแข่งขันเช่นเดียวกับกติกาข้อ </a:t>
            </a:r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872277265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33578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th-TH" dirty="0"/>
          </a:p>
          <a:p>
            <a:r>
              <a:rPr lang="th-TH" sz="5400" b="1" dirty="0"/>
              <a:t>ทีมที่ถูกแจ้งว่าไม่พร้อมจะแข่งขันในเซตใดเซตหนึ่ง หรือการแข่งขันนัดใดนัดหนึ่ง จะแพ้ในเซตนั้นหรือการแข่งขันนัดนั้น ทีมตรงข้ามจะได้คะแนนหรือได้ทั้งคะแนนและเซตเพื่อเป็นทีมชนะในเซตหรือการแข่งขันนัดนั้น ส่วนทีมที่ไม่พร้อมจะแข่งขันจะยังคงได้คะแนนและเซตที่ทำไว้ได้ </a:t>
            </a:r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72607952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03878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14290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กติกาข้อที่ 7 โครงสร้างของการแข่งขัน (</a:t>
            </a:r>
            <a:r>
              <a:rPr lang="en-US" b="1" dirty="0">
                <a:solidFill>
                  <a:srgbClr val="FF0000"/>
                </a:solidFill>
              </a:rPr>
              <a:t>STRUCTURE OF PLAY) </a:t>
            </a:r>
          </a:p>
          <a:p>
            <a:r>
              <a:rPr lang="th-TH" b="1" dirty="0">
                <a:solidFill>
                  <a:srgbClr val="FF0000"/>
                </a:solidFill>
              </a:rPr>
              <a:t>การเสี่ยง (</a:t>
            </a:r>
            <a:r>
              <a:rPr lang="en-US" b="1" dirty="0">
                <a:solidFill>
                  <a:srgbClr val="FF0000"/>
                </a:solidFill>
              </a:rPr>
              <a:t>TOSS) </a:t>
            </a:r>
            <a:endParaRPr lang="th-TH" b="1" dirty="0">
              <a:solidFill>
                <a:srgbClr val="FF0000"/>
              </a:solidFill>
            </a:endParaRPr>
          </a:p>
          <a:p>
            <a:r>
              <a:rPr lang="th-TH" b="1" dirty="0">
                <a:solidFill>
                  <a:srgbClr val="FF0000"/>
                </a:solidFill>
              </a:rPr>
              <a:t>ก่อนการแข่งขันผู้ตัดสินที่ 1 จะทำการเสี่ยงเพื่อตัดสินว่า ทีมใดจะเสิร์ฟก่อน หรืออยู่แดนใดในเซตที่ 1 (12.1.1) </a:t>
            </a:r>
          </a:p>
          <a:p>
            <a:r>
              <a:rPr lang="th-TH" b="1" dirty="0">
                <a:solidFill>
                  <a:srgbClr val="FF0000"/>
                </a:solidFill>
              </a:rPr>
              <a:t>ถ้าต้องแข่งขันเซตตัดสิน จะต้องทำการเสี่ยงใหม่อีกครั้ง (6.3.2) </a:t>
            </a:r>
          </a:p>
          <a:p>
            <a:pPr lvl="1"/>
            <a:r>
              <a:rPr lang="th-TH" b="1" dirty="0">
                <a:solidFill>
                  <a:srgbClr val="FF0000"/>
                </a:solidFill>
              </a:rPr>
              <a:t>7การเสี่ยงต้องทำโดยมีหัวหน้าทีมทั้งสองทีมร่วมอยู่ด้วย (5.1) </a:t>
            </a:r>
          </a:p>
          <a:p>
            <a:pPr lvl="2"/>
            <a:r>
              <a:rPr lang="th-TH" b="1" dirty="0">
                <a:solidFill>
                  <a:srgbClr val="FF0000"/>
                </a:solidFill>
              </a:rPr>
              <a:t>7ผู้ชนะการเสี่ยงจะได้สิทธิเลือก อย่างใดอย่างหนึ่งดังนี้ 7ได้สิทธ์เสิร์ฟหรือรับลูกเสิร์ฟก่อน หรือ </a:t>
            </a:r>
          </a:p>
          <a:p>
            <a:pPr lvl="2"/>
            <a:r>
              <a:rPr lang="th-TH" b="1" dirty="0">
                <a:solidFill>
                  <a:srgbClr val="FF0000"/>
                </a:solidFill>
              </a:rPr>
              <a:t>7แดนใดแดนหนึ่ง </a:t>
            </a:r>
          </a:p>
          <a:p>
            <a:r>
              <a:rPr lang="th-TH" b="1" dirty="0">
                <a:solidFill>
                  <a:srgbClr val="FF0000"/>
                </a:solidFill>
              </a:rPr>
              <a:t>ผู้แพ้การเสี่ยงจะได้รับส่วนที่เหลือ </a:t>
            </a:r>
          </a:p>
        </p:txBody>
      </p:sp>
    </p:spTree>
    <p:extLst>
      <p:ext uri="{BB962C8B-B14F-4D97-AF65-F5344CB8AC3E}">
        <p14:creationId xmlns:p14="http://schemas.microsoft.com/office/powerpoint/2010/main" xmlns="" val="255376023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2126865590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00726"/>
          </a:xfrm>
        </p:spPr>
        <p:txBody>
          <a:bodyPr>
            <a:normAutofit lnSpcReduction="10000"/>
          </a:bodyPr>
          <a:lstStyle/>
          <a:p>
            <a:endParaRPr lang="th-TH" dirty="0"/>
          </a:p>
          <a:p>
            <a:r>
              <a:rPr lang="th-TH" sz="4400" b="1" dirty="0"/>
              <a:t>การอบอุ่นร่างกาย </a:t>
            </a:r>
            <a:r>
              <a:rPr lang="th-TH" sz="4000" b="1" dirty="0"/>
              <a:t>(</a:t>
            </a:r>
            <a:r>
              <a:rPr lang="en-US" sz="4000" b="1" dirty="0"/>
              <a:t>WARMUP SESSION) </a:t>
            </a:r>
            <a:endParaRPr lang="en-US" sz="4000" b="1" dirty="0" smtClean="0"/>
          </a:p>
          <a:p>
            <a:r>
              <a:rPr lang="en-US" sz="4000" b="1" dirty="0" smtClean="0"/>
              <a:t>7</a:t>
            </a:r>
            <a:r>
              <a:rPr lang="th-TH" sz="4000" b="1" dirty="0"/>
              <a:t>ก่อนการแข่งขัน ถ้าทีมมีสนามอบอุ่นร่างกายที่จัดไว้ ทีมจะทำการอบอุ่นร่างกายที่ตาข่ายพร้อมกันได้ 6 นาที ถ้าไม่มีสนามอบอุ่นร่างกาย จะใช้เวลาอบอุ่นร่างกาย 10 นาที </a:t>
            </a:r>
          </a:p>
          <a:p>
            <a:r>
              <a:rPr lang="th-TH" sz="4000" b="1" dirty="0"/>
              <a:t>7ถ้าหัวหน้าทีมมีความประสงค์ที่จะอบอุ่นร่างกายแยกกัน แต่ละทีมมีสิทธิ์อบอุ่นร่างกายได้ 3 นาที หรือ 5 นาที (7.2.1) </a:t>
            </a:r>
          </a:p>
          <a:p>
            <a:r>
              <a:rPr lang="th-TH" sz="4000" b="1" dirty="0"/>
              <a:t>7ในกรณีที่อบอุ่นร่างกายต่อเนื่องกัน ทีมที่เสิร์ฟก่อนได้อบ</a:t>
            </a:r>
            <a:r>
              <a:rPr lang="th-TH" sz="4000" b="1" dirty="0">
                <a:solidFill>
                  <a:srgbClr val="FF0000"/>
                </a:solidFill>
              </a:rPr>
              <a:t>อุ่นร่างกายที่ตาข่ายก่อน </a:t>
            </a:r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082318775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03878.jpg"/>
          <p:cNvPicPr>
            <a:picLocks noGrp="1" noChangeAspect="1"/>
          </p:cNvPicPr>
          <p:nvPr isPhoto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flipV="1">
            <a:off x="500034" y="-60348"/>
            <a:ext cx="8229600" cy="6034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th-TH" dirty="0"/>
          </a:p>
          <a:p>
            <a:pPr marL="0" indent="0">
              <a:buNone/>
            </a:pPr>
            <a:r>
              <a:rPr lang="en-US" sz="4300" b="1" dirty="0" smtClean="0">
                <a:solidFill>
                  <a:srgbClr val="FFFF00"/>
                </a:solidFill>
              </a:rPr>
              <a:t>7.3 </a:t>
            </a:r>
            <a:r>
              <a:rPr lang="th-TH" sz="4300" b="1" dirty="0" smtClean="0">
                <a:solidFill>
                  <a:srgbClr val="FFFF00"/>
                </a:solidFill>
              </a:rPr>
              <a:t>ตำแหน่ง</a:t>
            </a:r>
            <a:r>
              <a:rPr lang="th-TH" sz="4300" b="1" dirty="0">
                <a:solidFill>
                  <a:srgbClr val="FFFF00"/>
                </a:solidFill>
              </a:rPr>
              <a:t>เริ่มต้นของทีม </a:t>
            </a:r>
            <a:r>
              <a:rPr lang="th-TH" sz="2800" b="1" dirty="0">
                <a:solidFill>
                  <a:srgbClr val="FFFF00"/>
                </a:solidFill>
              </a:rPr>
              <a:t>(</a:t>
            </a:r>
            <a:r>
              <a:rPr lang="en-US" sz="2800" b="1" dirty="0">
                <a:solidFill>
                  <a:srgbClr val="FFFF00"/>
                </a:solidFill>
              </a:rPr>
              <a:t>TEAM STARTING LINEUP) </a:t>
            </a:r>
            <a:r>
              <a:rPr lang="en-US" sz="2800" dirty="0" smtClean="0"/>
              <a:t>7</a:t>
            </a:r>
            <a:endParaRPr lang="th-TH" sz="2800" dirty="0" smtClean="0"/>
          </a:p>
          <a:p>
            <a:pPr marL="0" indent="0">
              <a:buNone/>
            </a:pPr>
            <a:r>
              <a:rPr lang="th-TH" b="1" dirty="0" smtClean="0">
                <a:solidFill>
                  <a:srgbClr val="FFFF00"/>
                </a:solidFill>
              </a:rPr>
              <a:t>ทีม</a:t>
            </a:r>
            <a:r>
              <a:rPr lang="th-TH" b="1" dirty="0">
                <a:solidFill>
                  <a:srgbClr val="FFFF00"/>
                </a:solidFill>
              </a:rPr>
              <a:t>ต้องมีผู้เล่นในสนาม 6 คนตลอดเวลา </a:t>
            </a:r>
          </a:p>
          <a:p>
            <a:r>
              <a:rPr lang="th-TH" b="1" dirty="0">
                <a:solidFill>
                  <a:srgbClr val="FFFF00"/>
                </a:solidFill>
              </a:rPr>
              <a:t>ตำแหน่งเริ่มต้นของทีมแสดงถึงลำดับการหมุนตำแหน่งของผู้เล่นในสนาม ลำดับนี้จะคงอยู่ตลอด เซตนั้น (7.6) </a:t>
            </a:r>
          </a:p>
          <a:p>
            <a:r>
              <a:rPr lang="th-TH" b="1" dirty="0">
                <a:solidFill>
                  <a:srgbClr val="FFFF00"/>
                </a:solidFill>
              </a:rPr>
              <a:t>7ก่อนเริ่มการแข่งขันแต่ละเซต ผู้ฝึกสอนต้องแจ้งตำแหน่งเริ่มต้นของทีมตนเองในใบส่งตำแหน่ง ซึ่งเขียนหมายเลขของผู้เล่นและลงชื่อกำกับ แล้ว ส่งให้ผู้ตัดสินที่ 2 หรือผู้บันทึกการแข่งขัน .1//24.3.1/25.2.1.2) </a:t>
            </a:r>
          </a:p>
          <a:p>
            <a:r>
              <a:rPr lang="th-TH" b="1" dirty="0">
                <a:solidFill>
                  <a:srgbClr val="FFFF00"/>
                </a:solidFill>
              </a:rPr>
              <a:t>7ผู้เล่นที่ไม่ได้อยู่ในใบส่งตำแหน่งเริ่มต้นของทีม จะเป็นผู้เล่นสำรองในเซตนั้น ยกเว้นตัวรับอิสระ) (7.3.2/ 15.5/</a:t>
            </a:r>
          </a:p>
          <a:p>
            <a:r>
              <a:rPr lang="th-TH" b="1" dirty="0">
                <a:solidFill>
                  <a:srgbClr val="FFFF00"/>
                </a:solidFill>
              </a:rPr>
              <a:t>7เมื่อใบส่งตำแหน่งเล่นถูกนำส่งให้ผู้ตัดสินที่ 2 หรือผู้บันทึกการแข่งขันแล้ว จะไม่อนุญาตให้มีการเปลี่ยนแปลงใบส่งตำแหน่งอีก นอกจากเป็นการเปลี่ยนตัวผู้เล่นตามปกติ ภาพที่ 11(5)) </a:t>
            </a:r>
          </a:p>
          <a:p>
            <a:r>
              <a:rPr lang="th-TH" b="1" dirty="0">
                <a:solidFill>
                  <a:srgbClr val="FFFF00"/>
                </a:solidFill>
              </a:rPr>
              <a:t>7ถ้าพบว่ามีการผิดพลาดระหว่างใบส่งตำแหน่งกับตำแหน่งของผู้เล่นในสนามจะต้องปฏิบัติดังนี้(24.3.1)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21832705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212766023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143504" y="0"/>
            <a:ext cx="378618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3966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928670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th-TH" sz="4800" b="1" dirty="0">
                <a:solidFill>
                  <a:srgbClr val="FF0000"/>
                </a:solidFill>
              </a:rPr>
              <a:t>2. มีความเป็นมืออาชีพ (</a:t>
            </a:r>
            <a:r>
              <a:rPr lang="en-US" sz="4800" b="1" dirty="0">
                <a:solidFill>
                  <a:srgbClr val="FF0000"/>
                </a:solidFill>
              </a:rPr>
              <a:t>Professional)</a:t>
            </a:r>
          </a:p>
          <a:p>
            <a:pPr>
              <a:buNone/>
            </a:pPr>
            <a:r>
              <a:rPr lang="th-TH" sz="4800" b="1" dirty="0">
                <a:solidFill>
                  <a:srgbClr val="002060"/>
                </a:solidFill>
              </a:rPr>
              <a:t>2.1 คุณสมบัติทั่วไป (</a:t>
            </a:r>
            <a:r>
              <a:rPr lang="en-US" sz="4800" b="1" dirty="0">
                <a:solidFill>
                  <a:srgbClr val="002060"/>
                </a:solidFill>
              </a:rPr>
              <a:t>General)</a:t>
            </a:r>
          </a:p>
          <a:p>
            <a:pPr>
              <a:buNone/>
            </a:pPr>
            <a:r>
              <a:rPr lang="th-TH" sz="4800" b="1" dirty="0">
                <a:solidFill>
                  <a:srgbClr val="002060"/>
                </a:solidFill>
              </a:rPr>
              <a:t>- ก่อนแข่งขัน</a:t>
            </a:r>
          </a:p>
          <a:p>
            <a:pPr>
              <a:buNone/>
            </a:pPr>
            <a:r>
              <a:rPr lang="th-TH" sz="4800" b="1" dirty="0">
                <a:solidFill>
                  <a:srgbClr val="002060"/>
                </a:solidFill>
              </a:rPr>
              <a:t>- ขณะแข่งขัน</a:t>
            </a:r>
          </a:p>
          <a:p>
            <a:pPr>
              <a:buNone/>
            </a:pPr>
            <a:r>
              <a:rPr lang="th-TH" sz="4800" b="1" dirty="0">
                <a:solidFill>
                  <a:srgbClr val="002060"/>
                </a:solidFill>
              </a:rPr>
              <a:t>- หลังแข่งขัน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32015620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2126865590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</p:spPr>
        <p:txBody>
          <a:bodyPr>
            <a:normAutofit fontScale="85000" lnSpcReduction="20000"/>
          </a:bodyPr>
          <a:lstStyle/>
          <a:p>
            <a:endParaRPr lang="th-TH" dirty="0"/>
          </a:p>
          <a:p>
            <a:r>
              <a:rPr lang="th-TH" b="1" dirty="0"/>
              <a:t>7ถ้าพบการผิดพลาดก่อนเริ่มการแข่งขันของเซต ผู้เล่นต้องเปลี่ยนตัวให้เป็นไปตามใบส่งตำแหน่ง โดยไม่มีการลงโทษ (7.3.2) </a:t>
            </a:r>
          </a:p>
          <a:p>
            <a:r>
              <a:rPr lang="th-TH" b="1" dirty="0"/>
              <a:t>7ในทำนองเดียวกัน ถ้าพบว่ามีผู้เล่นอยู่ในสนาม ที่ไม่ได้ระบุไว้ในใบส่งตำแหน่ง ต้องเปลี่ยนตัวผู้เล่นในสนามให้เป็นไปตามใบส่งตำแหน่ง โดยไม่มีการลงโทษเช่นกัน (7.3.2) </a:t>
            </a:r>
          </a:p>
          <a:p>
            <a:r>
              <a:rPr lang="th-TH" b="1" dirty="0"/>
              <a:t>7อย่างไรก็ตามถ้าผู้ฝึกสอนต้องการให้ผู้เล่น ที่ไม่ได้ระบุไว้ในใบส่งตำแหน่งยังคงอยู่ในสนาม ผู้ฝึกสอนต้องแสดงสัญญาณมือขอเปลี่ยนตัวตามปกติ และต้องบันทึกลงในใบบันทึกการแข่งขัน </a:t>
            </a:r>
          </a:p>
          <a:p>
            <a:r>
              <a:rPr lang="th-TH" b="1" dirty="0"/>
              <a:t>ถ้าพบการผิดพลาดระหว่างผู้เล่นในสนามกับใบส่งตำแหน่งภายหลัง ทีมที่ทำผิดต้องแก้ไขตำแหน่งให้ถูกต้อง คะแนนของฝ่ายตรงข้ามให้คงไว้และได้คะแนนเพิ่มอีก 1 คะแนนและได้เป็นฝ่ายเสิร์ฟ คะแนนของทีมที่ทำผิดต้องถูกยกเลิกจนถึงเมื่อเริ่มเกิดการทำผิดจริง (15.2.2) </a:t>
            </a:r>
          </a:p>
          <a:p>
            <a:r>
              <a:rPr lang="th-TH" b="1" dirty="0"/>
              <a:t>7.3.5.4 ถ้าพบว่ามีผู้เล่นที่อยู่ในสนามไม่มีชื่อในใบบันทึก ให้คงคะแนนของฝ่ายตรงข้ามไว้ และได้คะแนนเพิ่มอีก 1 คะแนน พร้อมทั้งได้สิทธิ์การเสิร์ฟ ทีมที่ทำผิดจะเสียคะแนนและเซตที่ทำได้ทั้งหมดตั้งแต่ผู้เล่นที่ไม่มีชื่อได้ลงสนาม พร้อมทั้งปรับเปลี่ยนใบส่งตำแหน่งใหม่ และส่งผู้เล่นที่มีชื่อในใบบันทึกลงสนามแทนตำแหน่งผู้เล่นที่ไม่มีชื่อนั้น (6.1.2/7.3.2) </a:t>
            </a:r>
          </a:p>
        </p:txBody>
      </p:sp>
    </p:spTree>
    <p:extLst>
      <p:ext uri="{BB962C8B-B14F-4D97-AF65-F5344CB8AC3E}">
        <p14:creationId xmlns:p14="http://schemas.microsoft.com/office/powerpoint/2010/main" xmlns="" val="149264037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03878.jpg"/>
          <p:cNvPicPr>
            <a:picLocks noGrp="1" noChangeAspect="1"/>
          </p:cNvPicPr>
          <p:nvPr isPhoto="1"/>
        </p:nvPicPr>
        <p:blipFill>
          <a:blip r:embed="rId2">
            <a:lum bright="46000" contrast="-68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th-TH" b="1" dirty="0" smtClean="0"/>
              <a:t>ลักษณะ</a:t>
            </a:r>
            <a:r>
              <a:rPr lang="th-TH" b="1" dirty="0"/>
              <a:t>ของการเล่น </a:t>
            </a:r>
            <a:r>
              <a:rPr lang="th-TH" dirty="0"/>
              <a:t/>
            </a:r>
            <a:br>
              <a:rPr lang="th-TH" dirty="0"/>
            </a:br>
            <a:r>
              <a:rPr lang="en-US" b="1" dirty="0"/>
              <a:t>(PLAYING ACTION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b="1" dirty="0"/>
              <a:t>กติกาข้อที่ 8 รูปแบบของการเล่น </a:t>
            </a:r>
            <a:r>
              <a:rPr lang="th-TH" sz="2400" b="1" dirty="0"/>
              <a:t>(</a:t>
            </a:r>
            <a:r>
              <a:rPr lang="en-US" sz="2400" b="1" dirty="0"/>
              <a:t>STATES OF PLAY) 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36035705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387350"/>
            <a:ext cx="9144000" cy="60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กติกาข้อที่ 9 การเล่นลูกบอล (</a:t>
            </a:r>
            <a:r>
              <a:rPr lang="en-US" b="1" dirty="0">
                <a:solidFill>
                  <a:srgbClr val="FF0000"/>
                </a:solidFill>
              </a:rPr>
              <a:t>PLAYING THE BALL) 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84927261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1510242536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endParaRPr lang="th-TH" dirty="0"/>
          </a:p>
          <a:p>
            <a:r>
              <a:rPr lang="th-TH" sz="3600" b="1" dirty="0"/>
              <a:t>การถูกลูกอย่างต่อเนื่อง (</a:t>
            </a:r>
            <a:r>
              <a:rPr lang="en-US" sz="3600" b="1" dirty="0"/>
              <a:t>CONSECUTIVE CONTACTS) </a:t>
            </a:r>
            <a:endParaRPr lang="th-TH" sz="3600" b="1" dirty="0"/>
          </a:p>
          <a:p>
            <a:r>
              <a:rPr lang="th-TH" sz="3600" b="1" dirty="0"/>
              <a:t>การถูกลูกพร้อมกัน (</a:t>
            </a:r>
            <a:r>
              <a:rPr lang="en-US" sz="3600" b="1" dirty="0"/>
              <a:t>SIMULTENEOUS CONTACTS) </a:t>
            </a:r>
            <a:endParaRPr lang="th-TH" sz="3600" b="1" dirty="0"/>
          </a:p>
          <a:p>
            <a:r>
              <a:rPr lang="th-TH" sz="3600" b="1" dirty="0"/>
              <a:t>การถูกลูกโดยมีการช่วยเหลือ (</a:t>
            </a:r>
            <a:r>
              <a:rPr lang="en-US" sz="3600" b="1" dirty="0"/>
              <a:t>ASSISTED HIT) </a:t>
            </a:r>
            <a:endParaRPr lang="en-US" sz="3600" b="1" dirty="0" smtClean="0"/>
          </a:p>
          <a:p>
            <a:endParaRPr lang="en-US" dirty="0"/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50731209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1510242536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th-TH" b="1" dirty="0"/>
              <a:t>กติกาข้อที่ 10 ลูกบอลที่บริเวณตาข่าย (</a:t>
            </a:r>
            <a:r>
              <a:rPr lang="en-US" b="1" dirty="0"/>
              <a:t>BALL AT THE NET)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675917535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1510154827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939916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FF00"/>
                </a:solidFill>
              </a:rPr>
              <a:t>กติกาข้อที่ 11 ผู้เล่นที่บริเวณตาข่าย (</a:t>
            </a:r>
            <a:r>
              <a:rPr lang="en-US" b="1" dirty="0">
                <a:solidFill>
                  <a:srgbClr val="FFFF00"/>
                </a:solidFill>
              </a:rPr>
              <a:t>PLAYER AT THE NET) 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508953552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FB_IMG_1481510234418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รูปภาพ 3" descr="FB_IMG_1482126892201.jpg"/>
          <p:cNvPicPr>
            <a:picLocks noGrp="1" noChangeAspect="1"/>
          </p:cNvPicPr>
          <p:nvPr isPhoto="1"/>
        </p:nvPicPr>
        <p:blipFill>
          <a:blip r:embed="rId3">
            <a:lum bright="70000" contrast="-70000"/>
          </a:blip>
          <a:srcRect l="32031" t="17686" r="31250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2500306"/>
            <a:ext cx="8229600" cy="1143000"/>
          </a:xfrm>
        </p:spPr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กติกาข้อที่ 12 การเสิร์ฟ (</a:t>
            </a:r>
            <a:r>
              <a:rPr lang="en-US" b="1" dirty="0">
                <a:solidFill>
                  <a:srgbClr val="FF0000"/>
                </a:solidFill>
              </a:rPr>
              <a:t>SERVICE) 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72822543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6969556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/>
              <a:t>กติกาข้อที่ </a:t>
            </a:r>
            <a:r>
              <a:rPr lang="en-US" sz="4800" b="1" dirty="0" smtClean="0"/>
              <a:t>13 </a:t>
            </a:r>
            <a:r>
              <a:rPr lang="th-TH" sz="4800" b="1" dirty="0" smtClean="0"/>
              <a:t>การ</a:t>
            </a:r>
            <a:r>
              <a:rPr lang="th-TH" sz="4800" b="1" dirty="0"/>
              <a:t>รุก (</a:t>
            </a:r>
            <a:r>
              <a:rPr lang="en-US" sz="4800" b="1" dirty="0"/>
              <a:t>ATTACK HIT) </a:t>
            </a:r>
            <a:endParaRPr lang="th-TH" sz="48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11598567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6969556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th-TH" b="1" dirty="0"/>
              <a:t>กติกาข้อ 14 การสกัดกั้น (</a:t>
            </a:r>
            <a:r>
              <a:rPr lang="en-US" b="1" dirty="0"/>
              <a:t>BLOCK)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8308465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6969556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การหยุดการเล่น การถ่วงเวลา และการหยุดพัก </a:t>
            </a:r>
            <a:r>
              <a:rPr lang="th-TH" dirty="0"/>
              <a:t/>
            </a:r>
            <a:br>
              <a:rPr lang="th-TH" dirty="0"/>
            </a:br>
            <a:r>
              <a:rPr lang="en-US" b="1" dirty="0"/>
              <a:t>(INTERRUPTION DELAYS AND INTERVALS)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r>
              <a:rPr lang="th-TH" sz="4000" b="1" dirty="0"/>
              <a:t>กติกาข้อที่ 15 การหยุดการเล่น ( </a:t>
            </a:r>
            <a:r>
              <a:rPr lang="en-US" sz="4000" b="1" dirty="0"/>
              <a:t>INTERRUPTION) </a:t>
            </a:r>
            <a:endParaRPr lang="en-US" sz="4000" b="1" dirty="0" smtClean="0"/>
          </a:p>
          <a:p>
            <a:r>
              <a:rPr lang="th-TH" sz="4000" b="1" dirty="0"/>
              <a:t>การหยุดการเล่น มีเพียงการขอเวลานอกและการเปลี่ยนตัวเท่านั้น </a:t>
            </a:r>
          </a:p>
          <a:p>
            <a:r>
              <a:rPr lang="th-TH" sz="4000" b="1" dirty="0"/>
              <a:t>15.1 จำนวนครั้งของการขอหยุดการเล่นตามกติกา (</a:t>
            </a:r>
            <a:r>
              <a:rPr lang="en-US" sz="4000" b="1" dirty="0"/>
              <a:t>NUMBER OF REGULAR INTERRUPTIONS) </a:t>
            </a:r>
            <a:endParaRPr lang="th-TH" sz="4000" b="1" dirty="0"/>
          </a:p>
          <a:p>
            <a:r>
              <a:rPr lang="th-TH" sz="4000" b="1" dirty="0"/>
              <a:t>แต่ละทีมจะขอเวลานอกได้ไม่เกิน 2 ครั้ง และเปลี่ยนตัวผู้เล่นได้ 6 คนต่อเซต </a:t>
            </a:r>
          </a:p>
        </p:txBody>
      </p:sp>
    </p:spTree>
    <p:extLst>
      <p:ext uri="{BB962C8B-B14F-4D97-AF65-F5344CB8AC3E}">
        <p14:creationId xmlns:p14="http://schemas.microsoft.com/office/powerpoint/2010/main" xmlns="" val="120051436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1510298631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643174" y="0"/>
            <a:ext cx="750095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flipV="1">
            <a:off x="428596" y="0"/>
            <a:ext cx="8229600" cy="60348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714356"/>
            <a:ext cx="10144164" cy="4525963"/>
          </a:xfrm>
        </p:spPr>
        <p:txBody>
          <a:bodyPr/>
          <a:lstStyle/>
          <a:p>
            <a:pPr>
              <a:buNone/>
            </a:pPr>
            <a:r>
              <a:rPr lang="th-TH" sz="4400" b="1" dirty="0" smtClean="0">
                <a:solidFill>
                  <a:srgbClr val="C00000"/>
                </a:solidFill>
              </a:rPr>
              <a:t> </a:t>
            </a:r>
            <a:r>
              <a:rPr lang="th-TH" sz="4400" b="1" dirty="0" smtClean="0"/>
              <a:t>2.2 </a:t>
            </a:r>
            <a:r>
              <a:rPr lang="th-TH" sz="4400" b="1" dirty="0"/>
              <a:t>ความเสียสละ (</a:t>
            </a:r>
            <a:r>
              <a:rPr lang="en-US" sz="4400" b="1" dirty="0"/>
              <a:t>Sacrifice) </a:t>
            </a:r>
            <a:r>
              <a:rPr lang="th-TH" sz="4400" b="1" dirty="0"/>
              <a:t>มีความเสียสละในเรื่อง</a:t>
            </a:r>
          </a:p>
          <a:p>
            <a:pPr>
              <a:buNone/>
            </a:pPr>
            <a:r>
              <a:rPr lang="th-TH" sz="4400" b="1" dirty="0" smtClean="0"/>
              <a:t>   - </a:t>
            </a:r>
            <a:r>
              <a:rPr lang="th-TH" sz="4400" b="1" dirty="0"/>
              <a:t>เวลา </a:t>
            </a:r>
            <a:r>
              <a:rPr lang="th-TH" sz="4400" b="1" dirty="0" smtClean="0"/>
              <a:t>         ต้อง</a:t>
            </a:r>
            <a:r>
              <a:rPr lang="th-TH" sz="4400" b="1" dirty="0"/>
              <a:t>ห่างจากครอบครัว เพื่อน และหน้าที่</a:t>
            </a:r>
            <a:r>
              <a:rPr lang="th-TH" sz="4400" b="1" dirty="0" smtClean="0"/>
              <a:t>งาน                                 ประจำ</a:t>
            </a:r>
            <a:endParaRPr lang="th-TH" sz="4400" b="1" dirty="0"/>
          </a:p>
          <a:p>
            <a:pPr>
              <a:buNone/>
            </a:pPr>
            <a:r>
              <a:rPr lang="th-TH" sz="4400" b="1" dirty="0" smtClean="0"/>
              <a:t>   - </a:t>
            </a:r>
            <a:r>
              <a:rPr lang="th-TH" sz="4400" b="1" dirty="0"/>
              <a:t>ร่างกาย </a:t>
            </a:r>
            <a:r>
              <a:rPr lang="th-TH" sz="4400" b="1" dirty="0" smtClean="0"/>
              <a:t>     ต้อง</a:t>
            </a:r>
            <a:r>
              <a:rPr lang="th-TH" sz="4400" b="1" dirty="0"/>
              <a:t>พยายามรักษาสุขภาพ (ทรวดทรง)</a:t>
            </a:r>
          </a:p>
          <a:p>
            <a:pPr>
              <a:buNone/>
            </a:pPr>
            <a:r>
              <a:rPr lang="th-TH" sz="4400" b="1" dirty="0" smtClean="0"/>
              <a:t>   - จิตใจ         </a:t>
            </a:r>
            <a:r>
              <a:rPr lang="th-TH" sz="4400" b="1" dirty="0"/>
              <a:t>ต้องหมั่นเรียนรู้ หมั่นเฝ้าดู และอดทน</a:t>
            </a:r>
          </a:p>
        </p:txBody>
      </p:sp>
    </p:spTree>
    <p:extLst>
      <p:ext uri="{BB962C8B-B14F-4D97-AF65-F5344CB8AC3E}">
        <p14:creationId xmlns:p14="http://schemas.microsoft.com/office/powerpoint/2010/main" xmlns="" val="27447959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1482666969556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th-TH" dirty="0"/>
          </a:p>
          <a:p>
            <a:r>
              <a:rPr lang="th-TH" sz="3600" b="1" dirty="0"/>
              <a:t>15.2 ลำดับของการขอหยุดการเล่น (</a:t>
            </a:r>
            <a:r>
              <a:rPr lang="en-US" sz="3600" b="1" dirty="0"/>
              <a:t>SEQUENCE OF REGULAR GAME INTERRUPTION) 15.2.1 </a:t>
            </a:r>
            <a:r>
              <a:rPr lang="th-TH" sz="3600" b="1" dirty="0"/>
              <a:t>ทีมสามารถขอเวลานอกหนึ่งหรือสองครั้งติดต่อกันได้ และตามด้วยการขอเปลี่ยนตัวได้ในช่วงการขอหยุดแข่งขันเดียวกัน (15.4/ 15.5) </a:t>
            </a:r>
          </a:p>
          <a:p>
            <a:r>
              <a:rPr lang="th-TH" sz="3600" b="1" dirty="0"/>
              <a:t>15.2.2 ไม่อนุญาตให้ทีมขอเปลี่ยนตัวสองครั้งติดต่อกันในช่วงที่ขอหยุดการแข่งขันนั้น การเปลี่ยนตัวแต่ละครั้งจะเปลี่ยนครั้งละสองคนหรือมากกว่าก็ได้ (15.5/ 15.6.1) </a:t>
            </a:r>
          </a:p>
          <a:p>
            <a:r>
              <a:rPr lang="th-TH" sz="3600" b="1" dirty="0"/>
              <a:t>15.2.3 จะต้องให้มีการสิ้นสุดการเล่นลูกก่อน ระหว่างการขอเปลี่ยนตัวสองครั้งโดยทีมเดียวกัน </a:t>
            </a:r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85960376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1482666969556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357982"/>
          </a:xfrm>
        </p:spPr>
        <p:txBody>
          <a:bodyPr>
            <a:normAutofit/>
          </a:bodyPr>
          <a:lstStyle/>
          <a:p>
            <a:endParaRPr lang="th-TH" dirty="0"/>
          </a:p>
          <a:p>
            <a:r>
              <a:rPr lang="th-TH" sz="3600" b="1" dirty="0"/>
              <a:t>15.3 การขอหยุดการเล่นตามกติกา (</a:t>
            </a:r>
            <a:r>
              <a:rPr lang="en-US" sz="3600" b="1" dirty="0"/>
              <a:t>REQUEST FOR REGULAR </a:t>
            </a:r>
          </a:p>
          <a:p>
            <a:r>
              <a:rPr lang="en-US" sz="3600" b="1" dirty="0"/>
              <a:t>INTERRUPTIONS) </a:t>
            </a:r>
          </a:p>
          <a:p>
            <a:r>
              <a:rPr lang="th-TH" sz="3600" b="1" dirty="0"/>
              <a:t>15.3.1 การขอหยุดการเล่นจะต้องทำโดยผู้ฝึกสอนหรือหัวหน้าทีมที่ลงแข่งขัน(</a:t>
            </a:r>
            <a:r>
              <a:rPr lang="en-US" sz="3600" b="1" dirty="0"/>
              <a:t>Game captain) </a:t>
            </a:r>
            <a:r>
              <a:rPr lang="th-TH" sz="3600" b="1" dirty="0"/>
              <a:t>ในกรณีที่ผู้ฝึกสอนไม่อยู่เท่านั้น (5.1.2/ 5.2/ 5.3.2/15) </a:t>
            </a:r>
          </a:p>
          <a:p>
            <a:r>
              <a:rPr lang="th-TH" sz="3600" b="1" dirty="0"/>
              <a:t>15.3.2 การขอเปลี่ยนตัวก่อนเริ่มการเล่นของแต่ละเซตสามารถทำได้ และต้องบันทึกไว้เช่นเดียวกับการขอเปลี่ยนตัวปกติในเซตนั้น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65397588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1482666969556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5929354"/>
          </a:xfrm>
        </p:spPr>
        <p:txBody>
          <a:bodyPr>
            <a:normAutofit fontScale="77500" lnSpcReduction="20000"/>
          </a:bodyPr>
          <a:lstStyle/>
          <a:p>
            <a:endParaRPr lang="th-TH" dirty="0"/>
          </a:p>
          <a:p>
            <a:r>
              <a:rPr lang="th-TH" sz="3800" b="1" dirty="0"/>
              <a:t>15.4 เวลานอก และเวลานอกทางเทคนิค (</a:t>
            </a:r>
            <a:r>
              <a:rPr lang="en-US" sz="3800" b="1" dirty="0"/>
              <a:t>TIME-OUTS AND TECHNICAL TIME-OUTS) 15.4.1 </a:t>
            </a:r>
            <a:r>
              <a:rPr lang="th-TH" sz="3800" b="1" dirty="0"/>
              <a:t>การขอเวลานอกจะต้องทำโดยแสดงสัญญาณมือ ในขณะทีลูกตายและก่อนสัญญาณนกหวีดเพื่อการเสิร์ฟ การขอเวลานอกแต่ละครั้งใช้เวลา 30 วินาที (6.1.3/8.2/12.3/ภาพที่11(4) </a:t>
            </a:r>
          </a:p>
          <a:p>
            <a:r>
              <a:rPr lang="th-TH" sz="3800" b="1" dirty="0"/>
              <a:t>สำหรับการแข่งขันระดับโลกของสหพันธ์วอลเลย์บอลนานาชาติและการแข่งขันอย่างเป็นทางการ จะต้องใช้ออด และแสดงสัญญาณมือเพื่อขอเวลานอก (ภาพที่ 11(4)) </a:t>
            </a:r>
          </a:p>
          <a:p>
            <a:r>
              <a:rPr lang="th-TH" sz="3800" b="1" dirty="0"/>
              <a:t>15.4.2 สำหรับการแข่งขันระดับโลกของสหพันธ์วอลเลย์บอลนานาชาติและ </a:t>
            </a:r>
          </a:p>
          <a:p>
            <a:r>
              <a:rPr lang="th-TH" sz="3800" b="1" dirty="0"/>
              <a:t>แข่งขันอย่างเป็นทางการ ระหว่างเซตที่ 1 ถึง เซตที่ 4 เมื่อทีมใดนำไปถึงคะแนนที่ 8 และคะแนนที่ 16 ในแต่เซต จะให้เวลานอกทางเทคนิคโดยอัตโนมัติครั้งละ 60 วินาที (15.3.1) </a:t>
            </a:r>
          </a:p>
          <a:p>
            <a:r>
              <a:rPr lang="th-TH" sz="3800" b="1" dirty="0"/>
              <a:t>15.4.3 ในเซตตัดสิน (เซตที่ 5) ไม่มีการให้เวลานอกทางเทคนิค จะมีเพียงให้แต่ละทีมขอเวลานอกตามปกติได้ 2 ครั้ง ๆ ละ 30 วินาที (6.3.2) </a:t>
            </a:r>
          </a:p>
          <a:p>
            <a:r>
              <a:rPr lang="th-TH" sz="3800" b="1" dirty="0"/>
              <a:t>15.4.4 ระหว่างการขอเวลานอก ผู้เล่นในสนามทุกคนต้องออกไปอยู่ที่เขตรอบสนามใกล้ม้านั่งของทีมตนเอง </a:t>
            </a:r>
          </a:p>
          <a:p>
            <a:endParaRPr lang="th-TH" sz="3800" b="1" dirty="0"/>
          </a:p>
        </p:txBody>
      </p:sp>
    </p:spTree>
    <p:extLst>
      <p:ext uri="{BB962C8B-B14F-4D97-AF65-F5344CB8AC3E}">
        <p14:creationId xmlns:p14="http://schemas.microsoft.com/office/powerpoint/2010/main" xmlns="" val="3327571395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1510154827.jpg"/>
          <p:cNvPicPr>
            <a:picLocks noGrp="1" noChangeAspect="1"/>
          </p:cNvPicPr>
          <p:nvPr isPhoto="1"/>
        </p:nvPicPr>
        <p:blipFill>
          <a:blip r:embed="rId2">
            <a:grayscl/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 lnSpcReduction="10000"/>
          </a:bodyPr>
          <a:lstStyle/>
          <a:p>
            <a:endParaRPr lang="th-TH" dirty="0"/>
          </a:p>
          <a:p>
            <a:r>
              <a:rPr lang="th-TH" sz="4000" b="1" dirty="0">
                <a:solidFill>
                  <a:srgbClr val="FF0000"/>
                </a:solidFill>
              </a:rPr>
              <a:t>15.5 การเปลี่ยนตัวผู้เล่น (</a:t>
            </a:r>
            <a:r>
              <a:rPr lang="en-US" sz="4000" b="1" dirty="0">
                <a:solidFill>
                  <a:srgbClr val="FF0000"/>
                </a:solidFill>
              </a:rPr>
              <a:t>PLAYER SUBSTITUTION) (</a:t>
            </a:r>
            <a:r>
              <a:rPr lang="th-TH" sz="4000" b="1" dirty="0">
                <a:solidFill>
                  <a:srgbClr val="FF0000"/>
                </a:solidFill>
              </a:rPr>
              <a:t>ภาพที่ 11(5)) </a:t>
            </a:r>
            <a:endParaRPr lang="th-TH" sz="4000" b="1" dirty="0" smtClean="0">
              <a:solidFill>
                <a:srgbClr val="FF0000"/>
              </a:solidFill>
            </a:endParaRPr>
          </a:p>
          <a:p>
            <a:r>
              <a:rPr lang="th-TH" sz="4000" b="1" dirty="0" smtClean="0">
                <a:solidFill>
                  <a:srgbClr val="FFFF00"/>
                </a:solidFill>
              </a:rPr>
              <a:t>15.5.1 </a:t>
            </a:r>
            <a:r>
              <a:rPr lang="th-TH" sz="4000" b="1" dirty="0">
                <a:solidFill>
                  <a:srgbClr val="FFFF00"/>
                </a:solidFill>
              </a:rPr>
              <a:t>การเปลี่ยนตัว เป็นการกระทำโดยผู้เล่น รวมถึงตัวรับอิสระและคู่ของเขา หลังจากที่ผู้บันทึกได้ทำการบันทึกการขอเปลี่ยนตัว และเข้าเล่นแทนในตำแหน่งที่เปลี่ยนตัวออกมา (ภาพที่ 11(5)/15.10/19.3.2)) </a:t>
            </a:r>
          </a:p>
          <a:p>
            <a:r>
              <a:rPr lang="th-TH" sz="4000" b="1" dirty="0">
                <a:solidFill>
                  <a:srgbClr val="FFFF00"/>
                </a:solidFill>
              </a:rPr>
              <a:t>15.5.2 ขณะที่มีการเปลี่ยนตัวผู้เล่นที่บาดเจ็บที่อยู่ในสนาม ผู้ฝึกสอน หรือหัวหน้าทีม (</a:t>
            </a:r>
            <a:r>
              <a:rPr lang="en-US" sz="4000" b="1" dirty="0">
                <a:solidFill>
                  <a:srgbClr val="FFFF00"/>
                </a:solidFill>
              </a:rPr>
              <a:t>Game captain) </a:t>
            </a:r>
            <a:r>
              <a:rPr lang="th-TH" sz="4000" b="1" dirty="0">
                <a:solidFill>
                  <a:srgbClr val="FFFF00"/>
                </a:solidFill>
              </a:rPr>
              <a:t>ควรแสดงสัญญาณมือประกอบด้วย </a:t>
            </a:r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38062101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1510154827.jpg"/>
          <p:cNvPicPr>
            <a:picLocks noGrp="1" noChangeAspect="1"/>
          </p:cNvPicPr>
          <p:nvPr isPhoto="1"/>
        </p:nvPicPr>
        <p:blipFill>
          <a:blip r:embed="rId2">
            <a:grayscl/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/>
          <a:lstStyle/>
          <a:p>
            <a:endParaRPr lang="th-TH" dirty="0"/>
          </a:p>
          <a:p>
            <a:r>
              <a:rPr lang="th-TH" sz="4000" b="1" dirty="0">
                <a:solidFill>
                  <a:srgbClr val="FFFF00"/>
                </a:solidFill>
              </a:rPr>
              <a:t>15.6 ข้อจำกัดในการเปลี่ยนตัว (</a:t>
            </a:r>
            <a:r>
              <a:rPr lang="en-US" sz="4000" b="1" dirty="0">
                <a:solidFill>
                  <a:srgbClr val="FFFF00"/>
                </a:solidFill>
              </a:rPr>
              <a:t>LIMITATION OF SUBSTITUTION) 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15.6.1 </a:t>
            </a:r>
            <a:r>
              <a:rPr lang="th-TH" sz="4000" b="1" dirty="0">
                <a:solidFill>
                  <a:srgbClr val="FFFF00"/>
                </a:solidFill>
              </a:rPr>
              <a:t>ผู้เล่นที่เริ่มเล่นในแต่ละเซต สามารถออกจากการเล่นได้เพียง </a:t>
            </a:r>
            <a:r>
              <a:rPr lang="th-TH" sz="4000" b="1" dirty="0">
                <a:solidFill>
                  <a:srgbClr val="0070C0"/>
                </a:solidFill>
              </a:rPr>
              <a:t>1</a:t>
            </a:r>
            <a:r>
              <a:rPr lang="th-TH" sz="4000" b="1" dirty="0">
                <a:solidFill>
                  <a:srgbClr val="FFFF00"/>
                </a:solidFill>
              </a:rPr>
              <a:t> ครั้ง และกลับเข้ามาเล่นใหม่ในตำแหน่งเดิมได้อีก </a:t>
            </a:r>
            <a:r>
              <a:rPr lang="th-TH" sz="4000" b="1" dirty="0">
                <a:solidFill>
                  <a:srgbClr val="0070C0"/>
                </a:solidFill>
              </a:rPr>
              <a:t>1</a:t>
            </a:r>
            <a:r>
              <a:rPr lang="th-TH" sz="4000" b="1" dirty="0">
                <a:solidFill>
                  <a:srgbClr val="FFFF00"/>
                </a:solidFill>
              </a:rPr>
              <a:t> ครั้ง (7.3.1) </a:t>
            </a:r>
          </a:p>
          <a:p>
            <a:r>
              <a:rPr lang="th-TH" sz="4000" b="1" dirty="0">
                <a:solidFill>
                  <a:srgbClr val="FFFF00"/>
                </a:solidFill>
              </a:rPr>
              <a:t>15.6.2 ผู้เล่นสำรองสามารถเปลี่ยนตัวกับผู้เล่นที่เริ่มเล่นในแต่ละเซตได้เพียง </a:t>
            </a:r>
            <a:r>
              <a:rPr lang="th-TH" sz="4000" b="1" dirty="0">
                <a:solidFill>
                  <a:srgbClr val="0070C0"/>
                </a:solidFill>
              </a:rPr>
              <a:t>1</a:t>
            </a:r>
            <a:r>
              <a:rPr lang="th-TH" sz="4000" b="1" dirty="0">
                <a:solidFill>
                  <a:srgbClr val="FFFF00"/>
                </a:solidFill>
              </a:rPr>
              <a:t> ครั้ง ต่อเซต และเขาจะสามารถเปลี่ยนตัวออกได้กับผู้เล่นที่เป็นคู่เดิมเท่านั้น(7.3.1) </a:t>
            </a:r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98551487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1510154827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 fontScale="92500" lnSpcReduction="20000"/>
          </a:bodyPr>
          <a:lstStyle/>
          <a:p>
            <a:endParaRPr lang="th-TH" dirty="0"/>
          </a:p>
          <a:p>
            <a:r>
              <a:rPr lang="th-TH" b="1" dirty="0"/>
              <a:t>15.7 การเปลี่ยนตัวที่ได้รับการยกเว้น (กรณีพิเศษ) (</a:t>
            </a:r>
            <a:r>
              <a:rPr lang="en-US" b="1" dirty="0"/>
              <a:t>EXCEPTIONAL SUBSTUTION) </a:t>
            </a:r>
          </a:p>
          <a:p>
            <a:r>
              <a:rPr lang="th-TH" b="1" dirty="0"/>
              <a:t>ผู้เล่นคนใด (ยกเว้นตัวรับอิสระ) ที่ไม่สามารถเล่นต่อได้ เนื่องจากบาดเจ็บหรือเจ็บป่วย จะต้องเปลี่ยนตัวตามปกติ ถ้าไม่สามารถเปลี่ยนตัวตามปกติได้ ทีมสามารถขอเปลี่ยนตัวในกรณีพิเศษได้ ตามข้อกำหนดของกติกาข้อ15.6 (15.6/19.4.3) </a:t>
            </a:r>
          </a:p>
          <a:p>
            <a:r>
              <a:rPr lang="th-TH" b="1" dirty="0"/>
              <a:t>การเปลี่ยนตัวที่ได้รับการยกเว้น หมายถึงผู้เล่นคนใดที่ไม่ได้อยู่ในสนามขณะที่มีการบาดเจ็บหรือเจ็บป่วย (ยกเว้นตัวรับอิสระ ตัวรับอิสระคนที่ 2 หรือผู้เล่นปกติที่เปลี่ยนตัวกับตัวรับอิสระ) สามารถเปลี่ยนตัวกับผู้เล่นที่บาดเจ็บได้ ผู้เล่นที่บาดเจ็บหรือเจ็บป่วยจะไม่สามารถกลับเข้าเล่นอีกในนัดนั้น </a:t>
            </a:r>
          </a:p>
          <a:p>
            <a:r>
              <a:rPr lang="th-TH" b="1" dirty="0"/>
              <a:t>การเปลี่ยนตัวกรณีพิเศษนี้ จะไม่นับเป็นจำนวนครั้งของการเปลี่ยนตัวตามปกติ แต่จะต้องมีการบันทึกไว้ในใบบันทึก ซึ่งเป็นส่วนของการเปลี่ยนตัวรวมในเซตนั้นและในนัดนั้น </a:t>
            </a:r>
          </a:p>
        </p:txBody>
      </p:sp>
    </p:spTree>
    <p:extLst>
      <p:ext uri="{BB962C8B-B14F-4D97-AF65-F5344CB8AC3E}">
        <p14:creationId xmlns:p14="http://schemas.microsoft.com/office/powerpoint/2010/main" xmlns="" val="381051518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2127690557.jpg"/>
          <p:cNvPicPr>
            <a:picLocks noGrp="1" noChangeAspect="1"/>
          </p:cNvPicPr>
          <p:nvPr isPhoto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/>
          <a:lstStyle/>
          <a:p>
            <a:endParaRPr lang="th-TH" dirty="0"/>
          </a:p>
          <a:p>
            <a:r>
              <a:rPr lang="th-TH" sz="4000" b="1" dirty="0"/>
              <a:t>15.8 การเปลี่ยนตัวผู้เล่นที่ถูกให้ออกจากการ หรือถูกตัดสิทธิ์ออกจากการเล่น (</a:t>
            </a:r>
            <a:r>
              <a:rPr lang="en-US" sz="4000" b="1" dirty="0"/>
              <a:t>SUBSTITUTION FOR EXPULSION OR DISQUALIFICATION) </a:t>
            </a:r>
          </a:p>
          <a:p>
            <a:r>
              <a:rPr lang="th-TH" sz="4000" b="1" dirty="0"/>
              <a:t>ผู้เล่นที่ถูกให้ออกหรือถูกตัดสิทธิ์ออกจากการเล่น จะต้องเปลี่ยนตามปกติทันที ถ้าไม่สามารถเปลี่ยนตัวตามปกติได้ ทีมจะต้องถูกปรับเป็นไม่พร้อมที่จะแข่งขัน </a:t>
            </a:r>
          </a:p>
        </p:txBody>
      </p:sp>
    </p:spTree>
    <p:extLst>
      <p:ext uri="{BB962C8B-B14F-4D97-AF65-F5344CB8AC3E}">
        <p14:creationId xmlns:p14="http://schemas.microsoft.com/office/powerpoint/2010/main" xmlns="" val="71873161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2127690557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429396"/>
          </a:xfrm>
        </p:spPr>
        <p:txBody>
          <a:bodyPr>
            <a:normAutofit fontScale="62500" lnSpcReduction="20000"/>
          </a:bodyPr>
          <a:lstStyle/>
          <a:p>
            <a:endParaRPr lang="th-TH" dirty="0"/>
          </a:p>
          <a:p>
            <a:r>
              <a:rPr lang="th-TH" sz="5100" b="1" dirty="0"/>
              <a:t>15.9 การเปลี่ยนตัวที่ผิดกติกา (</a:t>
            </a:r>
            <a:r>
              <a:rPr lang="en-US" sz="5100" b="1" dirty="0"/>
              <a:t>ILLEGAL SUBSTITUTION) 15.9.1 </a:t>
            </a:r>
            <a:r>
              <a:rPr lang="th-TH" sz="5100" b="1" dirty="0"/>
              <a:t>การเปลี่ยนตัวจะผิดกติกา ถ้ามีการเปลี่ยนตัวที่ไม่เป็นไปตามกติกาข้อ 15.6 (ยกเว้นกรณีกติกาข้อ 15.7) หรือในกรณีมีผู้เล่นที่ไม่มีชื่อลงเล่นด้วย </a:t>
            </a:r>
          </a:p>
          <a:p>
            <a:r>
              <a:rPr lang="th-TH" sz="5100" b="1" dirty="0"/>
              <a:t>15.9.2 เมื่อทีมมีการเปลี่ยนตัวที่ผิดกติกา และได้มีการเล่นต่อไปแล้ว จะต้องดำเนินการดังนี้ (8.1/15.6) 15.9.2.1ทีมถูกลงโทษโดยฝ่ายตรงข้ามได้คะแนนและเป็นฝ่ายเสิร์ฟ (6.1.3) </a:t>
            </a:r>
          </a:p>
          <a:p>
            <a:r>
              <a:rPr lang="th-TH" sz="5100" b="1" dirty="0"/>
              <a:t>15.9.2.2 แก้ไขการเปลี่ยนตัวให้ถูกต้อง </a:t>
            </a:r>
          </a:p>
          <a:p>
            <a:r>
              <a:rPr lang="th-TH" sz="5100" b="1" dirty="0"/>
              <a:t>15.9.2.3 ยกเลิกคะแนนของทีมที่ทำผิด เมื่อพบว่ามีการกระทำผิด</a:t>
            </a:r>
            <a:r>
              <a:rPr lang="th-TH" sz="5100" b="1" dirty="0" smtClean="0"/>
              <a:t>เกิดขึ้น</a:t>
            </a:r>
            <a:endParaRPr lang="th-TH" sz="5100" b="1" dirty="0"/>
          </a:p>
          <a:p>
            <a:pPr marL="0" indent="0">
              <a:buNone/>
            </a:pPr>
            <a:r>
              <a:rPr lang="th-TH" sz="5100" b="1" dirty="0"/>
              <a:t>คะแนนของฝ่ายตรงข้ามให้คงไว </a:t>
            </a:r>
          </a:p>
          <a:p>
            <a:endParaRPr lang="th-TH" dirty="0"/>
          </a:p>
          <a:p>
            <a:endParaRPr lang="th-TH" dirty="0"/>
          </a:p>
          <a:p>
            <a:pPr marL="0" indent="0">
              <a:buNone/>
            </a:pPr>
            <a:r>
              <a:rPr lang="th-TH" dirty="0" smtClean="0"/>
              <a:t> </a:t>
            </a:r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27088010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2127690557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286520"/>
          </a:xfrm>
        </p:spPr>
        <p:txBody>
          <a:bodyPr/>
          <a:lstStyle/>
          <a:p>
            <a:endParaRPr lang="th-TH" dirty="0"/>
          </a:p>
          <a:p>
            <a:r>
              <a:rPr lang="th-TH" sz="4000" b="1" dirty="0"/>
              <a:t>15.10 ขบวนการเปลี่ยนตัว (</a:t>
            </a:r>
            <a:r>
              <a:rPr lang="en-US" sz="4000" b="1" dirty="0"/>
              <a:t>SUBSTITUTION PROCEDURE) 15.10.1 </a:t>
            </a:r>
            <a:r>
              <a:rPr lang="th-TH" sz="4000" b="1" dirty="0"/>
              <a:t>การเปลี่ยนตัวจะต้องทำในเขตเปลี่ยนตัว (1.4.3/ภาพที่ 1</a:t>
            </a:r>
            <a:r>
              <a:rPr lang="en-US" sz="4000" b="1" dirty="0"/>
              <a:t>b) </a:t>
            </a:r>
          </a:p>
          <a:p>
            <a:r>
              <a:rPr lang="th-TH" sz="4000" b="1" dirty="0"/>
              <a:t>15.10.2 การเปลี่ยนตัวจะใช้เวลาเท่าที่จำเป็นเพื่อบันทึกการเปลี่ยนตัวผู้เล่นในใบบันทึกเท่านั้น และอนุญาตให้ผู้เล่นออกและเข้าสนาม (15.10.24.2.6/25.2.2.3) </a:t>
            </a:r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69343723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2127690557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286520"/>
          </a:xfrm>
        </p:spPr>
        <p:txBody>
          <a:bodyPr>
            <a:normAutofit/>
          </a:bodyPr>
          <a:lstStyle/>
          <a:p>
            <a:r>
              <a:rPr lang="en-US" b="1" dirty="0"/>
              <a:t>15.10.3a </a:t>
            </a:r>
            <a:r>
              <a:rPr lang="th-TH" b="1" dirty="0"/>
              <a:t>การขอเปลี่ยนตัวคือ การที่ผู้เล่นสำรองเข้าไปในเขตเปลี่ยนตัว พร้อมที่จะเล่น ขณะที่มีการหยุดการเล่น ผู้ฝึกสอนไม่จำเป็นต้องแสดงสัญญาณมือ ยกเว้นการขอเปลี่ยนตัวในกรณีบาดเจ็บหรือก่อนเริ่มต้นเซต(1.4.3/7.3.3/15.6.3) </a:t>
            </a:r>
          </a:p>
          <a:p>
            <a:r>
              <a:rPr lang="en-US" b="1" dirty="0"/>
              <a:t>15.10.3b </a:t>
            </a:r>
            <a:r>
              <a:rPr lang="th-TH" b="1" dirty="0"/>
              <a:t>ถ้าผู้เล่นเข้าไปในเขตเปลี่ยนตัวแล้ว แต่ไม่ขอเปลี่ยนตัว ทีมจะถูกทำโทษถ่วงเวลา (16.2/ภาพที่ 9) </a:t>
            </a:r>
          </a:p>
          <a:p>
            <a:r>
              <a:rPr lang="en-US" b="1" dirty="0"/>
              <a:t>15.10.3c </a:t>
            </a:r>
            <a:r>
              <a:rPr lang="th-TH" b="1" dirty="0"/>
              <a:t>การขอเปลี่ยนตัว จะรับทราบโดยสัญญาณออดจากผู้บันทึก หรือสัญญาณนกหวีดจากผู้ตัดสินที่ 2 ผู้ตัดสินที่ 2 จะเป็นผู้อนุญาตการเปลี่ยนตัวนั้น </a:t>
            </a:r>
          </a:p>
          <a:p>
            <a:r>
              <a:rPr lang="th-TH" b="1" dirty="0"/>
              <a:t>สำหรับการแข่งขันระดับโลกของสหพันธ์วอลเลย์บอลนานาชาติ และการแข่งขันอย่างเป็นทางการ ให้ใช้ป้ายเปลี่ยนตัวเพื่ออำนวยความสะดวกในการเปลี่ยนตัว </a:t>
            </a:r>
          </a:p>
        </p:txBody>
      </p:sp>
    </p:spTree>
    <p:extLst>
      <p:ext uri="{BB962C8B-B14F-4D97-AF65-F5344CB8AC3E}">
        <p14:creationId xmlns:p14="http://schemas.microsoft.com/office/powerpoint/2010/main" xmlns="" val="9772577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151024253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786050" y="0"/>
            <a:ext cx="63579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th-TH" dirty="0" smtClean="0"/>
              <a:t>   </a:t>
            </a:r>
            <a:r>
              <a:rPr lang="th-TH" sz="4800" b="1" dirty="0" smtClean="0">
                <a:solidFill>
                  <a:srgbClr val="C00000"/>
                </a:solidFill>
              </a:rPr>
              <a:t>2.3 </a:t>
            </a:r>
            <a:r>
              <a:rPr lang="th-TH" sz="4800" b="1" dirty="0">
                <a:solidFill>
                  <a:srgbClr val="C00000"/>
                </a:solidFill>
              </a:rPr>
              <a:t>ด้านการเงิน (</a:t>
            </a:r>
            <a:r>
              <a:rPr lang="en-US" sz="4800" b="1" dirty="0">
                <a:solidFill>
                  <a:srgbClr val="C00000"/>
                </a:solidFill>
              </a:rPr>
              <a:t>Financial)</a:t>
            </a:r>
          </a:p>
          <a:p>
            <a:r>
              <a:rPr lang="th-TH" sz="4800" b="1" dirty="0">
                <a:solidFill>
                  <a:srgbClr val="FFFF00"/>
                </a:solidFill>
              </a:rPr>
              <a:t>เมื่อใดที่ผู้ตัดสินรับเงิน ไม่ว่าจะน้อยเพียงใด จะถือว่าเขาเป็นผู้ตัดสินอาชีพทันที</a:t>
            </a:r>
          </a:p>
        </p:txBody>
      </p:sp>
    </p:spTree>
    <p:extLst>
      <p:ext uri="{BB962C8B-B14F-4D97-AF65-F5344CB8AC3E}">
        <p14:creationId xmlns:p14="http://schemas.microsoft.com/office/powerpoint/2010/main" xmlns="" val="342889157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2127690557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r>
              <a:rPr lang="th-TH" dirty="0"/>
              <a:t>15.10.4 ถ้าทีมต้องการขอเปลี่ยนตัวพร้อมกันมากกว่า 1 คน ผู้เล่นที่จะเปลี่ยนตัวต้องเข้าเขตเปลี่ยนตัวพร้อมกัน เพื่อให้เห็นว่าเป็นการขอในเวลาเดียวกัน ในกรณีนี้การเปลี่ยนตัวจะทำเป็นคู่ๆ ถ้ามีผู้เล่นคนใดที่ขอเปลี่ยนตัวผิดกติกา ผู้เล่นคนนั้นจะต้องถูกระงับการขอเปลี่ยนตัว และต้องถูกทำโทษถ่วงเวลา (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19481509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2127690557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th-TH" dirty="0"/>
          </a:p>
          <a:p>
            <a:r>
              <a:rPr lang="th-TH" b="1" dirty="0"/>
              <a:t>15.11 การขออนุญาตที่ผิดระเบียบ (</a:t>
            </a:r>
            <a:r>
              <a:rPr lang="en-US" b="1" dirty="0"/>
              <a:t>IMPROPER REQUEST) </a:t>
            </a:r>
            <a:r>
              <a:rPr lang="en-US" dirty="0"/>
              <a:t>15.11.1 </a:t>
            </a:r>
            <a:r>
              <a:rPr lang="th-TH" dirty="0"/>
              <a:t>เป็นการขออนุญาตหยุดการเล่นใดๆที่ผิดระเบียบ เมื่อ: </a:t>
            </a:r>
            <a:r>
              <a:rPr lang="th-TH" b="1" dirty="0"/>
              <a:t>(15) </a:t>
            </a:r>
            <a:r>
              <a:rPr lang="th-TH" dirty="0"/>
              <a:t>15.11.1.1 ขอระหว่างที่มีการเล่น หรือในขณะที่มีการเป่านกหวีดให้เสิร์ฟ หรือภายหลังการเป่านกหวีดให้เสิร์ฟ </a:t>
            </a:r>
            <a:r>
              <a:rPr lang="th-TH" b="1" dirty="0"/>
              <a:t>(12.3) </a:t>
            </a:r>
            <a:endParaRPr lang="th-TH" dirty="0"/>
          </a:p>
          <a:p>
            <a:r>
              <a:rPr lang="th-TH" dirty="0"/>
              <a:t>15.11.1.2 ขอโดยสมาชิกของทีมที่ไม่มีสิทธิ์ </a:t>
            </a:r>
            <a:r>
              <a:rPr lang="th-TH" b="1" dirty="0"/>
              <a:t>(5.1.2.3/15.2.3.3) </a:t>
            </a:r>
            <a:endParaRPr lang="th-TH" dirty="0"/>
          </a:p>
          <a:p>
            <a:r>
              <a:rPr lang="th-TH" dirty="0"/>
              <a:t>15.11.1.3 ขอเปลี่ยนตัวผู้เล่นครั้งที่ 2 ก่อนที่จะมีการเล่นหลังจากการเปลี่ยนตัว ครั้งก่อนโดยทีมเดิม </a:t>
            </a:r>
            <a:r>
              <a:rPr lang="th-TH" b="1" dirty="0"/>
              <a:t>(15.2.2/15.2.3/16.1/25.2.2.6) </a:t>
            </a:r>
            <a:endParaRPr lang="th-TH" dirty="0"/>
          </a:p>
          <a:p>
            <a:r>
              <a:rPr lang="th-TH" dirty="0"/>
              <a:t>15.11.1.4 หลังจากหมดจำนวนครั้งการขอเวลานอกและการเปลี่ยนตัวผู้เล่น </a:t>
            </a:r>
            <a:r>
              <a:rPr lang="th-TH" b="1" dirty="0"/>
              <a:t>(15.1) </a:t>
            </a:r>
            <a:endParaRPr lang="th-TH" dirty="0"/>
          </a:p>
          <a:p>
            <a:endParaRPr lang="th-TH" dirty="0"/>
          </a:p>
          <a:p>
            <a:r>
              <a:rPr lang="th-TH" dirty="0"/>
              <a:t>15.11.2 การขออนุญาตที่ผิดระเบียบครั้งแรกของทีมในนัดนั้นที่ไม่เป็นผลหรือไม่มี การทำให้การเล่นต้องล่าช้าจะได้รับการปฏิเสธโดยไม่มีผลใด ๆ </a:t>
            </a:r>
            <a:r>
              <a:rPr lang="th-TH" b="1" dirty="0"/>
              <a:t>( 16.1/ 25.2.2.6) </a:t>
            </a:r>
            <a:endParaRPr lang="th-TH" dirty="0"/>
          </a:p>
          <a:p>
            <a:r>
              <a:rPr lang="th-TH" dirty="0"/>
              <a:t>15.11.3 การขออนุญาตที่ผิดระเบียบครั้งต่อๆมาของทีมเดิมในนัดนั้นจะเป็นการถ่วงเวลา </a:t>
            </a:r>
            <a:r>
              <a:rPr lang="th-TH" b="1" dirty="0"/>
              <a:t>(16.1.4) </a:t>
            </a:r>
            <a:endParaRPr lang="th-TH" dirty="0"/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37111156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2127690557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กติกาข้อที่ 16 การถ่วงเวลาการเล่น (</a:t>
            </a:r>
            <a:r>
              <a:rPr lang="en-US" b="1" dirty="0"/>
              <a:t>GAME DELAYS)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h-TH" dirty="0"/>
          </a:p>
          <a:p>
            <a:r>
              <a:rPr lang="th-TH" b="1" dirty="0"/>
              <a:t>16.1 ชนิดของการถ่วงเวลาการเล่น (</a:t>
            </a:r>
            <a:r>
              <a:rPr lang="en-US" b="1" dirty="0"/>
              <a:t>TYPES OF DELAYS) </a:t>
            </a:r>
            <a:endParaRPr lang="en-US" dirty="0"/>
          </a:p>
          <a:p>
            <a:r>
              <a:rPr lang="th-TH" dirty="0"/>
              <a:t>การกระทำใด ๆ ของทีมที่เป็นเหตุให้การเล่นต้องล่าช้าถือว่าเป็นการถ่วงเวลาซึ่งประกอบด้วย </a:t>
            </a:r>
          </a:p>
          <a:p>
            <a:r>
              <a:rPr lang="th-TH" dirty="0"/>
              <a:t>16.1.1 การเปลี่ยนตัวล่าช้า </a:t>
            </a:r>
            <a:r>
              <a:rPr lang="th-TH" b="1" dirty="0"/>
              <a:t>(15.10.2) </a:t>
            </a:r>
            <a:endParaRPr lang="th-TH" dirty="0"/>
          </a:p>
          <a:p>
            <a:r>
              <a:rPr lang="th-TH" dirty="0"/>
              <a:t>16.1.2 เมื่อได้รับแจ้งให้เริ่มเล่นแล้ว ยังทำให้การขอหยุดการเล่นต้องเนิ่นนานออกไปอีก </a:t>
            </a:r>
            <a:r>
              <a:rPr lang="th-TH" b="1" dirty="0"/>
              <a:t>(15) </a:t>
            </a:r>
            <a:endParaRPr lang="th-TH" dirty="0"/>
          </a:p>
          <a:p>
            <a:r>
              <a:rPr lang="th-TH" dirty="0"/>
              <a:t>16.1.3 ขอเปลี่ยนตัวผิดกติกา </a:t>
            </a:r>
            <a:r>
              <a:rPr lang="th-TH" b="1" dirty="0"/>
              <a:t>(15.9) </a:t>
            </a:r>
            <a:endParaRPr lang="th-TH" dirty="0"/>
          </a:p>
          <a:p>
            <a:r>
              <a:rPr lang="th-TH" dirty="0"/>
              <a:t>16.1.4 ขอหยุดการเล่นผิดระเบียบ</a:t>
            </a:r>
            <a:r>
              <a:rPr lang="th-TH" dirty="0" err="1"/>
              <a:t>ซํ้า</a:t>
            </a:r>
            <a:r>
              <a:rPr lang="th-TH" dirty="0"/>
              <a:t>อีก </a:t>
            </a:r>
            <a:r>
              <a:rPr lang="th-TH" b="1" dirty="0"/>
              <a:t>(15.11.3) </a:t>
            </a:r>
            <a:endParaRPr lang="th-TH" dirty="0"/>
          </a:p>
          <a:p>
            <a:r>
              <a:rPr lang="th-TH" dirty="0"/>
              <a:t>16.1.5 การถ่วงเวลาการเล่นโดยสมาชิกของทีม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33571141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2127690557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th-TH" dirty="0"/>
          </a:p>
          <a:p>
            <a:pPr lvl="1"/>
            <a:r>
              <a:rPr lang="th-TH" b="1" dirty="0"/>
              <a:t>16.2 บททำโทษในการถ่วงเวลา (</a:t>
            </a:r>
            <a:r>
              <a:rPr lang="en-US" b="1" dirty="0"/>
              <a:t>DELAY SANCTIONS) (</a:t>
            </a:r>
            <a:r>
              <a:rPr lang="th-TH" b="1" dirty="0"/>
              <a:t>ภาพที่9) </a:t>
            </a:r>
            <a:r>
              <a:rPr lang="th-TH" dirty="0"/>
              <a:t>16.2.1 การเตือนถ่วงเวลา (</a:t>
            </a:r>
            <a:r>
              <a:rPr lang="en-US" dirty="0"/>
              <a:t>Delay Warning) </a:t>
            </a:r>
            <a:r>
              <a:rPr lang="th-TH" dirty="0"/>
              <a:t>และการลงโทษถ่วงเวลา (</a:t>
            </a:r>
            <a:r>
              <a:rPr lang="en-US" dirty="0"/>
              <a:t>Delay Penalty) </a:t>
            </a:r>
            <a:r>
              <a:rPr lang="th-TH" dirty="0"/>
              <a:t>เป็นการทำโทษของทีม 16.2.1.1 การถูกทำโทษถ่วงเวลาจะมีผลต่อเนื่องตลอดการแข่งขันนัดนั้น </a:t>
            </a:r>
            <a:r>
              <a:rPr lang="th-TH" b="1" dirty="0"/>
              <a:t>(6.3) </a:t>
            </a:r>
            <a:endParaRPr lang="th-TH" dirty="0"/>
          </a:p>
          <a:p>
            <a:pPr lvl="1"/>
            <a:r>
              <a:rPr lang="th-TH" dirty="0"/>
              <a:t>16.2.1.2 การถูกทำโทษและการถูกเตือนถ่วงเวลาต้องถูกบันทึกลงในใบบันทึกการแข่งขัน </a:t>
            </a:r>
            <a:r>
              <a:rPr lang="th-TH" b="1" dirty="0"/>
              <a:t>(25.2.2.6) </a:t>
            </a:r>
            <a:endParaRPr lang="th-TH" dirty="0"/>
          </a:p>
          <a:p>
            <a:pPr lvl="1"/>
            <a:endParaRPr lang="th-TH" dirty="0"/>
          </a:p>
          <a:p>
            <a:r>
              <a:rPr lang="th-TH" dirty="0"/>
              <a:t>16.2.2 การถ่วงเวลาครั้งแรกของทีมในนัดนั้น จะถูกทำโทษด้วยการเตือนถ่วงเวลา(</a:t>
            </a:r>
            <a:r>
              <a:rPr lang="en-US" dirty="0"/>
              <a:t>Delay Warning) </a:t>
            </a:r>
            <a:r>
              <a:rPr lang="en-US" b="1" dirty="0"/>
              <a:t>(4.1.1/ </a:t>
            </a:r>
            <a:r>
              <a:rPr lang="th-TH" b="1" dirty="0"/>
              <a:t>ภาพที่ 11(25)) </a:t>
            </a:r>
            <a:endParaRPr lang="th-TH" dirty="0"/>
          </a:p>
          <a:p>
            <a:r>
              <a:rPr lang="th-TH" dirty="0"/>
              <a:t>16.2.3 การถ่วงเวลาครั้งที่ 2 และครั้งต่อ ๆ ไปทุกชนิด ในการแข่งขันนัดเดียวกัน โดยผู้เล่นหรือสมาชิกของทีมเดียวกัน ถือว่าเป็นการทำผิดกติกาและจะถูกทำโทษถ่วงเวลา </a:t>
            </a:r>
            <a:r>
              <a:rPr lang="th-TH" b="1" dirty="0"/>
              <a:t>(</a:t>
            </a:r>
            <a:r>
              <a:rPr lang="en-US" b="1" dirty="0"/>
              <a:t>DELAY PENALTY) </a:t>
            </a:r>
            <a:r>
              <a:rPr lang="th-TH" dirty="0"/>
              <a:t>ฝ่ายตรงข้ามจะได้คะแนนและได้สิทธิ์เสิร์ฟ (6.1.3/ภาพที่ 11(25)) </a:t>
            </a:r>
          </a:p>
          <a:p>
            <a:r>
              <a:rPr lang="th-TH" dirty="0"/>
              <a:t>16.2.4 การทำโทษถ่วงเวลา ก่อนเริ่มต้นเซตหรือระหว่างเซตจะมีผลในเซตถัดไป </a:t>
            </a:r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40476715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2127690557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กติกาข้อที่ 17 การหยุดการเล่นที่ได้รับการยกเว้น (</a:t>
            </a:r>
            <a:r>
              <a:rPr lang="en-US" b="1" dirty="0"/>
              <a:t>EXCEPTIONAL GAME ITERRUPTIONS)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dirty="0" smtClean="0"/>
              <a:t>17.1 </a:t>
            </a:r>
            <a:r>
              <a:rPr lang="th-TH" b="1" dirty="0"/>
              <a:t>การบาดเจ็บ หรือการเจ็บป่วย (</a:t>
            </a:r>
            <a:r>
              <a:rPr lang="en-US" b="1" dirty="0"/>
              <a:t>INJURY/ILLNESS) </a:t>
            </a:r>
            <a:endParaRPr lang="th-TH" dirty="0"/>
          </a:p>
          <a:p>
            <a:r>
              <a:rPr lang="th-TH" b="1" dirty="0"/>
              <a:t>17.2 เหตุขัดข้องนอกเหนือกติกาการแข่งขัน (</a:t>
            </a:r>
            <a:r>
              <a:rPr lang="en-US" b="1" dirty="0"/>
              <a:t>EXTERNAL INTERFERENCE) </a:t>
            </a:r>
            <a:endParaRPr lang="th-TH" dirty="0"/>
          </a:p>
          <a:p>
            <a:r>
              <a:rPr lang="th-TH" b="1" dirty="0"/>
              <a:t>17.3 เหตุขัดข้องเป็นเวลายาวนาน (</a:t>
            </a:r>
            <a:r>
              <a:rPr lang="en-US" b="1" dirty="0"/>
              <a:t>PROLONGED INTERRUPTIONS) </a:t>
            </a:r>
            <a:endParaRPr lang="en-US" dirty="0"/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177439690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กติกาข้อที่ 18 การหยุดพักและการเปลี่ยนแดน (</a:t>
            </a:r>
            <a:r>
              <a:rPr lang="en-US" b="1" dirty="0"/>
              <a:t>INTERVALS AND CHANGE OF COURTS)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dirty="0" smtClean="0"/>
              <a:t>18.1 </a:t>
            </a:r>
            <a:r>
              <a:rPr lang="th-TH" b="1" dirty="0"/>
              <a:t>การหยุดพักระหว่างเซต (</a:t>
            </a:r>
            <a:r>
              <a:rPr lang="en-US" b="1" dirty="0"/>
              <a:t>INTERVALS) 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การหยุดพักเป็นช่วงเวลาระหว่างเซต จะพักเซตละ 3 </a:t>
            </a:r>
            <a:r>
              <a:rPr lang="th-TH" dirty="0" smtClean="0"/>
              <a:t>นาที</a:t>
            </a:r>
            <a:endParaRPr lang="th-TH" dirty="0"/>
          </a:p>
          <a:p>
            <a:r>
              <a:rPr lang="th-TH" b="1" dirty="0"/>
              <a:t>18.2 การเปลี่ยนแดน (</a:t>
            </a:r>
            <a:r>
              <a:rPr lang="en-US" b="1" dirty="0"/>
              <a:t>CHANGE OF COURTS) (</a:t>
            </a:r>
            <a:r>
              <a:rPr lang="th-TH" b="1" dirty="0"/>
              <a:t>ภาพที่ 11(3) </a:t>
            </a:r>
            <a:r>
              <a:rPr lang="th-TH" dirty="0"/>
              <a:t>18.2.1 เมื่อการแข่งขันแต่ละเซตจบลง ทั้งสองทีมจะเปลี่ยนแดน ยกเว้นเซตตัดสิน </a:t>
            </a:r>
            <a:r>
              <a:rPr lang="th-TH" b="1" dirty="0"/>
              <a:t>(7.1) </a:t>
            </a:r>
            <a:endParaRPr lang="th-TH" dirty="0"/>
          </a:p>
          <a:p>
            <a:r>
              <a:rPr lang="th-TH" dirty="0"/>
              <a:t>18.2.2 ในเซตตัดสิน เมื่อทีมใดทำได้ 8 คะแนนจะทำการเปลี่ยนแดนทันที และตำแหน่งของผู้เล่นให้เป็นไปตามเดิม </a:t>
            </a:r>
            <a:r>
              <a:rPr lang="th-TH" b="1" dirty="0"/>
              <a:t>(6.3.2/ 7.4.1/25.2.2.5) </a:t>
            </a:r>
            <a:endParaRPr lang="th-TH" dirty="0"/>
          </a:p>
          <a:p>
            <a:endParaRPr lang="th-TH" dirty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รูปภาพ 3" descr="FB_IMG_1482127690557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387350"/>
            <a:ext cx="9144000" cy="608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632822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03878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ผู้เล่นตัวรับอิสระ </a:t>
            </a:r>
            <a:r>
              <a:rPr lang="th-TH" dirty="0"/>
              <a:t/>
            </a:r>
            <a:br>
              <a:rPr lang="th-TH" dirty="0"/>
            </a:br>
            <a:r>
              <a:rPr lang="en-US" b="1" dirty="0"/>
              <a:t>(THE LIBERO PLAYER)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b="1" dirty="0"/>
              <a:t>กติกาข้อที่ ผู้เล่นตัวรับอิสระ (</a:t>
            </a:r>
            <a:r>
              <a:rPr lang="en-US" b="1" dirty="0"/>
              <a:t>THE LIBERO PLAYER) </a:t>
            </a:r>
            <a:endParaRPr lang="en-US" dirty="0"/>
          </a:p>
          <a:p>
            <a:r>
              <a:rPr lang="th-TH" b="1" dirty="0"/>
              <a:t>การแต่งตั้งผู้เล่นตัวรับอิสระ (</a:t>
            </a:r>
            <a:r>
              <a:rPr lang="en-US" b="1" dirty="0"/>
              <a:t>DESIGNATION OF THE LIBERO) </a:t>
            </a:r>
            <a:r>
              <a:rPr lang="th-TH" dirty="0"/>
              <a:t>แต่ละทีมมีสิทธิแต่งตั้งผู้เล่นที่รับได้ดีเป็นพิเศษ จากรายชื่อผู้เล่นในใบบันทึกได้ถึง 2 คนเป็นตัวรับอิสระ </a:t>
            </a:r>
          </a:p>
          <a:p>
            <a:r>
              <a:rPr lang="th-TH" b="1" dirty="0"/>
              <a:t>19.5 สรุป </a:t>
            </a:r>
            <a:endParaRPr lang="th-TH" dirty="0"/>
          </a:p>
          <a:p>
            <a:r>
              <a:rPr lang="th-TH" b="1" dirty="0"/>
              <a:t>19.5.1 ถ้าตัวรับอิสระถูกให้ออกจากการแข่งขัน หรือ ถูกตัดสิทธิ์ออกจากการแข่งขัน (</a:t>
            </a:r>
            <a:r>
              <a:rPr lang="en-US" b="1" dirty="0"/>
              <a:t>EXPULSION AND DISQUALIFICATION) </a:t>
            </a:r>
            <a:r>
              <a:rPr lang="th-TH" dirty="0"/>
              <a:t>เขาสามารถเปลี่ยนตัวได้ทันทีกับตัวรับอิสระ คนที่ กรณีที่ทีมใช้ตัวรับอิสระคนเดียว ทีมสามารถใช้สิทธิ์ขอตั้งตัวรับอิสระใหม่ได้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52126682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กติกาข้อ</a:t>
            </a:r>
            <a:r>
              <a:rPr lang="th-TH" b="1" dirty="0" smtClean="0"/>
              <a:t>ที่</a:t>
            </a:r>
            <a:r>
              <a:rPr lang="en-US" b="1" dirty="0" smtClean="0"/>
              <a:t>20</a:t>
            </a:r>
            <a:r>
              <a:rPr lang="th-TH" b="1" dirty="0" smtClean="0"/>
              <a:t> </a:t>
            </a:r>
            <a:r>
              <a:rPr lang="th-TH" b="1" dirty="0"/>
              <a:t>ข้อกำหนดเรื่องมารยาท (</a:t>
            </a:r>
            <a:r>
              <a:rPr lang="en-US" b="1" dirty="0"/>
              <a:t>REQUIREMENTS OF CONDUCT)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r>
              <a:rPr lang="th-TH" b="1" dirty="0"/>
              <a:t>ความ</a:t>
            </a:r>
            <a:r>
              <a:rPr lang="th-TH" b="1" dirty="0" err="1"/>
              <a:t>มีนํ้า</a:t>
            </a:r>
            <a:r>
              <a:rPr lang="th-TH" b="1" dirty="0"/>
              <a:t>ใจนักกีฬา (</a:t>
            </a:r>
            <a:r>
              <a:rPr lang="en-US" b="1" dirty="0"/>
              <a:t>SPORTMANLIKE CONDUCT) </a:t>
            </a:r>
            <a:endParaRPr lang="th-TH" dirty="0"/>
          </a:p>
          <a:p>
            <a:r>
              <a:rPr lang="th-TH" b="1" dirty="0"/>
              <a:t>การเล่นที่ยุติธรรม (</a:t>
            </a:r>
            <a:r>
              <a:rPr lang="en-US" b="1" dirty="0"/>
              <a:t>FAIR PLAY) 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06557899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กติกาข้อ</a:t>
            </a:r>
            <a:r>
              <a:rPr lang="th-TH" b="1" dirty="0" smtClean="0"/>
              <a:t>ที่</a:t>
            </a:r>
            <a:r>
              <a:rPr lang="en-US" b="1" dirty="0" smtClean="0"/>
              <a:t>22</a:t>
            </a:r>
            <a:r>
              <a:rPr lang="th-TH" b="1" dirty="0" smtClean="0"/>
              <a:t> </a:t>
            </a:r>
            <a:r>
              <a:rPr lang="th-TH" b="1" dirty="0"/>
              <a:t>การผิดมารยาทและการลงโทษ (</a:t>
            </a:r>
            <a:r>
              <a:rPr lang="en-US" b="1" dirty="0"/>
              <a:t>MISCONDUCT AND ITS SANCTIONS)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r>
              <a:rPr lang="th-TH" b="1" dirty="0"/>
              <a:t>การผิดมารยาทเล็กน้อย (</a:t>
            </a:r>
            <a:r>
              <a:rPr lang="en-US" b="1" dirty="0"/>
              <a:t>MINOR MISCONDUCT) </a:t>
            </a:r>
            <a:endParaRPr lang="en-US" dirty="0"/>
          </a:p>
          <a:p>
            <a:r>
              <a:rPr lang="th-TH" dirty="0"/>
              <a:t>การผิดมารยาทเล็กน้อย จะไม่มีการทำโทษ เป็นหน้าที่ของผู้ตัดสินที่ 1 ที่จะต้องป้องกันไม่ให้ทีมทำผิดมารยาทจนถึงระดับที่ต้องถูกทำโทษ </a:t>
            </a:r>
            <a:r>
              <a:rPr lang="th-TH" b="1" dirty="0"/>
              <a:t>5.1.2/ 21</a:t>
            </a:r>
            <a:endParaRPr lang="th-TH" dirty="0"/>
          </a:p>
          <a:p>
            <a:r>
              <a:rPr lang="th-TH" b="1" dirty="0"/>
              <a:t>โดยแบ่งเป็นสองขั้น</a:t>
            </a:r>
            <a:r>
              <a:rPr lang="th-TH" dirty="0"/>
              <a:t>ภาพที่ ภาพที่ </a:t>
            </a:r>
          </a:p>
        </p:txBody>
      </p:sp>
    </p:spTree>
    <p:extLst>
      <p:ext uri="{BB962C8B-B14F-4D97-AF65-F5344CB8AC3E}">
        <p14:creationId xmlns:p14="http://schemas.microsoft.com/office/powerpoint/2010/main" xmlns="" val="370269447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h-TH" dirty="0"/>
              <a:t>ขั้นที่ 1 โดยการเตือนด้วยวาจาผ่านหัวหน้าทีม 40 </a:t>
            </a:r>
          </a:p>
          <a:p>
            <a:r>
              <a:rPr lang="th-TH" dirty="0"/>
              <a:t>ขั้นที่ 2 โดยการใช้ใบเหลืองกับบุคคลที่เกี่ยวข้อง การเตือนนี้ไม่ใช่การลงโทษ แต่เป็นเครื่องหมายแสดงว่าสมาชิกของทีมและสมาชิกคนอื่นๆในทีมได้ถึงระดับที่จะถูกลงโทษแล้ว จะต้องมีการบันทึกในใบบันทึก แต่จะยังไม่ไม่เกิดผล</a:t>
            </a:r>
            <a:r>
              <a:rPr lang="th-TH" dirty="0" smtClean="0"/>
              <a:t>ทันที</a:t>
            </a:r>
            <a:endParaRPr lang="th-TH" dirty="0"/>
          </a:p>
          <a:p>
            <a:r>
              <a:rPr lang="th-TH" dirty="0"/>
              <a:t>การทำผิดมารยาทโดยสมาชิกทีมคนใดต่อเจ้าหน้าที่ ทีมตรงข้าม เพื่อนร่วมทีม หรือผู้ชม แบ่งได้เป็น 3 ระดับ ตามความหนักเบาของความรุนแรงของการกระทำ </a:t>
            </a:r>
          </a:p>
          <a:p>
            <a:r>
              <a:rPr lang="th-TH" dirty="0"/>
              <a:t>การกระทำที่หยาบคาย (</a:t>
            </a:r>
            <a:r>
              <a:rPr lang="en-US" dirty="0"/>
              <a:t>RUDE CONDUCT) </a:t>
            </a:r>
            <a:r>
              <a:rPr lang="th-TH" dirty="0"/>
              <a:t>ได้แก่ การกระทำใด ๆ ที่ไม่สุภาพ หรือ ไร้คุณธรรม </a:t>
            </a:r>
          </a:p>
          <a:p>
            <a:r>
              <a:rPr lang="th-TH" dirty="0"/>
              <a:t>การกระทำที่ก้าวร้าว </a:t>
            </a:r>
            <a:r>
              <a:rPr lang="en-US" dirty="0"/>
              <a:t>OFFENSIVE CONDOCT) </a:t>
            </a:r>
            <a:r>
              <a:rPr lang="th-TH" dirty="0"/>
              <a:t>ได้แก่ การสบประมาทใช้คำพูดหรือท่าทางที่เป็น การดูถูกเหยียดหยาม </a:t>
            </a:r>
          </a:p>
          <a:p>
            <a:r>
              <a:rPr lang="th-TH" dirty="0"/>
              <a:t>การใช้ความรุนแรง </a:t>
            </a:r>
            <a:r>
              <a:rPr lang="en-US" dirty="0"/>
              <a:t>AGGRESSION) </a:t>
            </a:r>
            <a:r>
              <a:rPr lang="th-TH" dirty="0"/>
              <a:t>การทำร้ายร่างกาย หรือการรุกราน หรือพฤติกรรม</a:t>
            </a:r>
            <a:r>
              <a:rPr lang="th-TH" dirty="0" smtClean="0"/>
              <a:t>ข่มขู่ </a:t>
            </a:r>
            <a:endParaRPr lang="th-TH" dirty="0"/>
          </a:p>
          <a:p>
            <a:r>
              <a:rPr lang="th-TH" dirty="0" smtClean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4044643232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C360_2017-01-16-22-41-30-0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-41264"/>
            <a:ext cx="8229600" cy="8252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b="1" dirty="0">
                <a:solidFill>
                  <a:srgbClr val="C00000"/>
                </a:solidFill>
              </a:rPr>
              <a:t>3. การเตรียมตัว (</a:t>
            </a:r>
            <a:r>
              <a:rPr lang="en-US" b="1" dirty="0">
                <a:solidFill>
                  <a:srgbClr val="C00000"/>
                </a:solidFill>
              </a:rPr>
              <a:t>Preparation)</a:t>
            </a:r>
          </a:p>
          <a:p>
            <a:pPr>
              <a:buNone/>
            </a:pPr>
            <a:r>
              <a:rPr lang="th-TH" b="1" dirty="0">
                <a:solidFill>
                  <a:srgbClr val="C00000"/>
                </a:solidFill>
              </a:rPr>
              <a:t>3.1 การเตรียมตัวด้านกติกา (</a:t>
            </a:r>
            <a:r>
              <a:rPr lang="en-US" b="1" dirty="0" smtClean="0">
                <a:solidFill>
                  <a:srgbClr val="C00000"/>
                </a:solidFill>
              </a:rPr>
              <a:t>Rules)</a:t>
            </a:r>
            <a:r>
              <a:rPr lang="th-TH" b="1" dirty="0" smtClean="0">
                <a:solidFill>
                  <a:srgbClr val="C00000"/>
                </a:solidFill>
              </a:rPr>
              <a:t>3.1.1 </a:t>
            </a:r>
            <a:r>
              <a:rPr lang="th-TH" b="1" dirty="0">
                <a:solidFill>
                  <a:srgbClr val="C00000"/>
                </a:solidFill>
              </a:rPr>
              <a:t>ต้องเรียนรู้กติกาทุกข้อ ตั้งแต่ต้นจนจบ (จะไม่มีใครที่สามารถ</a:t>
            </a:r>
            <a:r>
              <a:rPr lang="th-TH" b="1" dirty="0" smtClean="0">
                <a:solidFill>
                  <a:srgbClr val="C00000"/>
                </a:solidFill>
              </a:rPr>
              <a:t>เรียนรู้กติกา</a:t>
            </a:r>
            <a:r>
              <a:rPr lang="th-TH" b="1" dirty="0">
                <a:solidFill>
                  <a:srgbClr val="C00000"/>
                </a:solidFill>
              </a:rPr>
              <a:t>แทนกันได้)</a:t>
            </a:r>
          </a:p>
          <a:p>
            <a:pPr>
              <a:buNone/>
            </a:pPr>
            <a:r>
              <a:rPr lang="th-TH" b="1" dirty="0">
                <a:solidFill>
                  <a:srgbClr val="C00000"/>
                </a:solidFill>
              </a:rPr>
              <a:t>3.1.2 ต้องเรียนรู้การตีความกติกาทุกข้อ โดยเรียนรู้จาก</a:t>
            </a:r>
            <a:r>
              <a:rPr lang="th-TH" b="1" dirty="0" smtClean="0">
                <a:solidFill>
                  <a:srgbClr val="C00000"/>
                </a:solidFill>
              </a:rPr>
              <a:t>แนวทางทำหน้าที่</a:t>
            </a:r>
            <a:endParaRPr lang="th-TH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th-TH" b="1" dirty="0">
                <a:solidFill>
                  <a:srgbClr val="C00000"/>
                </a:solidFill>
              </a:rPr>
              <a:t>ผู้ตัดสิน (</a:t>
            </a:r>
            <a:r>
              <a:rPr lang="en-US" b="1" dirty="0">
                <a:solidFill>
                  <a:srgbClr val="C00000"/>
                </a:solidFill>
              </a:rPr>
              <a:t>Guideline) </a:t>
            </a:r>
            <a:r>
              <a:rPr lang="th-TH" b="1" dirty="0" err="1">
                <a:solidFill>
                  <a:srgbClr val="C00000"/>
                </a:solidFill>
              </a:rPr>
              <a:t>และค</a:t>
            </a:r>
            <a:r>
              <a:rPr lang="th-TH" b="1" dirty="0">
                <a:solidFill>
                  <a:srgbClr val="C00000"/>
                </a:solidFill>
              </a:rPr>
              <a:t>�</a:t>
            </a:r>
            <a:r>
              <a:rPr lang="th-TH" b="1" dirty="0" smtClean="0">
                <a:solidFill>
                  <a:srgbClr val="C00000"/>
                </a:solidFill>
              </a:rPr>
              <a:t>ำแนะนำสำหรับ</a:t>
            </a:r>
            <a:r>
              <a:rPr lang="th-TH" b="1" dirty="0">
                <a:solidFill>
                  <a:srgbClr val="C00000"/>
                </a:solidFill>
              </a:rPr>
              <a:t>ผู้</a:t>
            </a:r>
            <a:r>
              <a:rPr lang="th-TH" b="1" dirty="0" smtClean="0">
                <a:solidFill>
                  <a:srgbClr val="C00000"/>
                </a:solidFill>
              </a:rPr>
              <a:t>ตัดสิน(</a:t>
            </a:r>
            <a:r>
              <a:rPr lang="en-US" b="1" dirty="0">
                <a:solidFill>
                  <a:srgbClr val="C00000"/>
                </a:solidFill>
              </a:rPr>
              <a:t>Instruction)</a:t>
            </a:r>
          </a:p>
          <a:p>
            <a:pPr>
              <a:buNone/>
            </a:pPr>
            <a:r>
              <a:rPr lang="th-TH" b="1" dirty="0">
                <a:solidFill>
                  <a:srgbClr val="C00000"/>
                </a:solidFill>
              </a:rPr>
              <a:t>3.1.3 ต้องเรียนรู้การ</a:t>
            </a:r>
            <a:r>
              <a:rPr lang="th-TH" b="1" dirty="0" smtClean="0">
                <a:solidFill>
                  <a:srgbClr val="C00000"/>
                </a:solidFill>
              </a:rPr>
              <a:t>นำกติกา</a:t>
            </a:r>
            <a:r>
              <a:rPr lang="th-TH" b="1" dirty="0">
                <a:solidFill>
                  <a:srgbClr val="C00000"/>
                </a:solidFill>
              </a:rPr>
              <a:t>ไปใช้</a:t>
            </a:r>
          </a:p>
          <a:p>
            <a:pPr>
              <a:buNone/>
            </a:pPr>
            <a:r>
              <a:rPr lang="th-TH" b="1" dirty="0">
                <a:solidFill>
                  <a:srgbClr val="C00000"/>
                </a:solidFill>
              </a:rPr>
              <a:t>3.1.4 ต้องเข้าใจเจตนารมณ์ของกติกาเป็นอย่างดี และการวิวัฒนาการอย่าง</a:t>
            </a:r>
            <a:r>
              <a:rPr lang="th-TH" b="1" dirty="0" smtClean="0">
                <a:solidFill>
                  <a:srgbClr val="C00000"/>
                </a:solidFill>
              </a:rPr>
              <a:t>ต่อเนื่องของ</a:t>
            </a:r>
            <a:r>
              <a:rPr lang="th-TH" b="1" dirty="0">
                <a:solidFill>
                  <a:srgbClr val="C00000"/>
                </a:solidFill>
              </a:rPr>
              <a:t>กีฬาวอลเลย์บอล</a:t>
            </a:r>
          </a:p>
          <a:p>
            <a:pPr>
              <a:buNone/>
            </a:pPr>
            <a:r>
              <a:rPr lang="th-TH" b="1" dirty="0">
                <a:solidFill>
                  <a:srgbClr val="C00000"/>
                </a:solidFill>
              </a:rPr>
              <a:t>3.1.5 ต้องรู้ว่าการมีความรู้ที่ดี</a:t>
            </a:r>
            <a:r>
              <a:rPr lang="th-TH" b="1" dirty="0" smtClean="0">
                <a:solidFill>
                  <a:srgbClr val="C00000"/>
                </a:solidFill>
              </a:rPr>
              <a:t>จะนำไปสู่</a:t>
            </a:r>
            <a:r>
              <a:rPr lang="th-TH" b="1" dirty="0">
                <a:solidFill>
                  <a:srgbClr val="C00000"/>
                </a:solidFill>
              </a:rPr>
              <a:t>การตัดสินที่ดี</a:t>
            </a:r>
            <a:r>
              <a:rPr lang="th-TH" b="1" dirty="0" smtClean="0">
                <a:solidFill>
                  <a:srgbClr val="C00000"/>
                </a:solidFill>
              </a:rPr>
              <a:t>ได้</a:t>
            </a:r>
            <a:endParaRPr lang="th-T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0675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r>
              <a:rPr lang="th-TH" b="1" dirty="0"/>
              <a:t>ระดับการลงโทษ (</a:t>
            </a:r>
            <a:r>
              <a:rPr lang="en-US" b="1" dirty="0"/>
              <a:t>SANCTION SCALE) </a:t>
            </a:r>
            <a:r>
              <a:rPr lang="th-TH" b="1" dirty="0"/>
              <a:t>ภาพที่</a:t>
            </a:r>
            <a:endParaRPr lang="th-TH" dirty="0"/>
          </a:p>
          <a:p>
            <a:r>
              <a:rPr lang="th-TH" dirty="0"/>
              <a:t>การลงโทษที่นำมาใช้ ขึ้นอยู่กับการพิจารณาตัดสินของผู้ตัดสินที่ และขึ้นอยู่กับ </a:t>
            </a:r>
          </a:p>
          <a:p>
            <a:r>
              <a:rPr lang="th-TH" dirty="0"/>
              <a:t>ความรุนแรงของการกระทำ ระดับการลงโทษที่จะนำมาใช้และต้องบันทึกลงในใบบันทึกการแข่งขัน ประกอบด้วย </a:t>
            </a:r>
            <a:r>
              <a:rPr lang="th-TH" b="1" dirty="0"/>
              <a:t>การลงโทษ การให้ออกจากการแข่งขันในเซตนั้น และการตัดสิทธิ์ออกจากการแข่งขัน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071078050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2127528916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214678" y="0"/>
            <a:ext cx="36433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th-TH" dirty="0"/>
          </a:p>
          <a:p>
            <a:r>
              <a:rPr lang="th-TH" dirty="0"/>
              <a:t>การลงโทษ </a:t>
            </a:r>
            <a:r>
              <a:rPr lang="th-TH" b="1" dirty="0"/>
              <a:t>ภาพที่</a:t>
            </a:r>
            <a:endParaRPr lang="th-TH" dirty="0"/>
          </a:p>
          <a:p>
            <a:r>
              <a:rPr lang="th-TH" dirty="0"/>
              <a:t>การกระทำที่หยาบคายครั้งแรกโดยสมาชิกของทีมคนใดคน</a:t>
            </a:r>
            <a:r>
              <a:rPr lang="th-TH" dirty="0" err="1"/>
              <a:t>หนึ่งข</a:t>
            </a:r>
            <a:r>
              <a:rPr lang="th-TH" dirty="0"/>
              <a:t>จะถูกทำโทษโดยฝ่ายตรงข้ามได้คะแนนและได้เสิร์ฟ </a:t>
            </a:r>
            <a:r>
              <a:rPr lang="th-TH" b="1" dirty="0"/>
              <a:t>.1.1/ 21</a:t>
            </a:r>
            <a:endParaRPr lang="th-TH" dirty="0"/>
          </a:p>
          <a:p>
            <a:r>
              <a:rPr lang="th-TH" dirty="0"/>
              <a:t>การให้ออกจากการเล่นในเซตนั้น (</a:t>
            </a:r>
            <a:r>
              <a:rPr lang="en-US" dirty="0"/>
              <a:t>EXPULSION) </a:t>
            </a:r>
            <a:r>
              <a:rPr lang="th-TH" b="1" dirty="0"/>
              <a:t>ภาพที่ 11 (7)</a:t>
            </a:r>
            <a:r>
              <a:rPr lang="th-TH" dirty="0"/>
              <a:t>ผู้เล่นซึ่งถูกลงโทษให้ออกจากการแข่งขันในเซตนั้นจะลงแข่งขันในเซตนั้นต่อไปอีกไม่ได้ และต้องเปลี่ยนตัวตามปกติทันที ถ้าเป็นผู้เล่นที่อยู่ในสนาม) และต้องนั่งอยู่ในพื้นที่ลงโทษโดยไม่มีผลอื่นใดตามมา </a:t>
            </a:r>
            <a:r>
              <a:rPr lang="th-TH" b="1" dirty="0"/>
              <a:t>/ 5.3.2ภาพที่ภาพที่</a:t>
            </a:r>
            <a:endParaRPr lang="th-TH" dirty="0"/>
          </a:p>
          <a:p>
            <a:endParaRPr lang="th-TH" dirty="0"/>
          </a:p>
          <a:p>
            <a:endParaRPr lang="th-TH" dirty="0"/>
          </a:p>
          <a:p>
            <a:r>
              <a:rPr lang="th-TH" dirty="0"/>
              <a:t>ฝึกสอนที่ถูกให้ออกจากการแข่งขันในเซตใด จะไม่มีสิทธิทำหน้าที่ในเซตนั้นและต้องนั่งอยู่ในพื้นที่ลงโทษ </a:t>
            </a:r>
          </a:p>
        </p:txBody>
      </p:sp>
    </p:spTree>
    <p:extLst>
      <p:ext uri="{BB962C8B-B14F-4D97-AF65-F5344CB8AC3E}">
        <p14:creationId xmlns:p14="http://schemas.microsoft.com/office/powerpoint/2010/main" xmlns="" val="304790305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2127528916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350044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r>
              <a:rPr lang="th-TH" dirty="0"/>
              <a:t>การกระทำก้าวร้าวครั้งแรก โดยสมาชิกทีมคนใดคนหนึ่ง จะถูกลงโทษให้ออกจากการแข่งขันในเซตนั้น โดยไม่มีผลอื่นใดตามมา </a:t>
            </a:r>
            <a:r>
              <a:rPr lang="th-TH" b="1" dirty="0"/>
              <a:t>(4.1.1/ 21</a:t>
            </a:r>
            <a:endParaRPr lang="th-TH" dirty="0"/>
          </a:p>
          <a:p>
            <a:r>
              <a:rPr lang="th-TH" dirty="0"/>
              <a:t>การกระทำที่หยาบคายครั้งที่ 2 ในการแข่งขันนัดนั้น โดยผู้เล่นคนเดียวกัน จะถูกลงโทษให้ออกจากการแข่งขันในเซตนั้น โดยไม่มีผลอื่นใดตามมา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429352234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2127528916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214926" y="0"/>
            <a:ext cx="39290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th-TH" dirty="0"/>
          </a:p>
          <a:p>
            <a:r>
              <a:rPr lang="th-TH" dirty="0"/>
              <a:t>การตัดสิทธิ์ให้ออกจากการเล่นในนัดนั้น (</a:t>
            </a:r>
            <a:r>
              <a:rPr lang="en-US" dirty="0"/>
              <a:t>DISQUALIFICATION) </a:t>
            </a:r>
            <a:r>
              <a:rPr lang="th-TH" b="1" dirty="0"/>
              <a:t>ภาพที่ </a:t>
            </a:r>
            <a:r>
              <a:rPr lang="th-TH" dirty="0"/>
              <a:t>สมาชิกของทีมคนใดที่ถูกทำโทษตัดสิทธิ์ให้ออกจากเล่น จะต้องเปลี่ยนตัวตามปกติทันที ถ้าเป็นผู้เล่นที่อยู่ในสนามและต้องออกจากพื้นที่ควบคุมการแข่งขัน (</a:t>
            </a:r>
            <a:r>
              <a:rPr lang="en-US" dirty="0"/>
              <a:t>COMPETITION CONTROL </a:t>
            </a:r>
            <a:r>
              <a:rPr lang="th-TH" dirty="0"/>
              <a:t>ตลอดนัดนั้นโดยไม่มีผลอื่นใดตามมา </a:t>
            </a:r>
            <a:r>
              <a:rPr lang="th-TH" b="1" dirty="0"/>
              <a:t>1.1/ ภาพที่ </a:t>
            </a:r>
            <a:endParaRPr lang="th-TH" dirty="0"/>
          </a:p>
          <a:p>
            <a:r>
              <a:rPr lang="th-TH" dirty="0"/>
              <a:t>การใช้ความรุนแรงครั้งแรก หรือใช้พฤติกรรมข่มขู่ หรือการทำร้ายร่างกาย จะถูกลงโทษให้ออกจากการเล่นตลอดทั้งนัดนั้นโดยไม่มีผลอื่นใดตามมา </a:t>
            </a:r>
          </a:p>
          <a:p>
            <a:r>
              <a:rPr lang="th-TH" dirty="0"/>
              <a:t>การแสดงความก้าวร้าวครั้งที่ 2 ในการเล่นโดยสมาชิกทีม คนเดียวกันจะถูกลงโทษให้ออกจากการเล่นตลอดนัดนั้นโดยไม่มีผลอื่นใดตามมา </a:t>
            </a:r>
            <a:r>
              <a:rPr lang="th-TH" b="1" dirty="0"/>
              <a:t>4.1.1/ </a:t>
            </a:r>
            <a:endParaRPr lang="th-TH" dirty="0"/>
          </a:p>
          <a:p>
            <a:r>
              <a:rPr lang="th-TH" dirty="0"/>
              <a:t>การแสดงความหยาบคายครั้งที่ 3 โดยสมาชิกทีมคนเดิมในนัดนั้น จะถูกลงโทษให้ออกจากการเล่นตลอดนัดนั้น โดยไม่มีผลอื่นใดตามมา </a:t>
            </a:r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62805832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1510650444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th-TH" dirty="0"/>
          </a:p>
          <a:p>
            <a:r>
              <a:rPr lang="th-TH" b="1" dirty="0"/>
              <a:t>การทำโทษเรื่องการผิดมารยาท (</a:t>
            </a:r>
            <a:r>
              <a:rPr lang="en-US" b="1" dirty="0"/>
              <a:t>APPLICATION OF </a:t>
            </a:r>
            <a:endParaRPr lang="en-US" dirty="0"/>
          </a:p>
          <a:p>
            <a:endParaRPr lang="th-TH" dirty="0"/>
          </a:p>
          <a:p>
            <a:r>
              <a:rPr lang="th-TH" dirty="0"/>
              <a:t>การทำโทษการผิดมารยาท เป็นการลงโทษเป็นรายบุคคลและมีผลตลอดการแข่งขันนัดนั้น และจะถูกบันทึกลงในใบบันทึกการแข่งขัน </a:t>
            </a:r>
            <a:r>
              <a:rPr lang="th-TH" b="1" dirty="0"/>
              <a:t>(21.3/ 25</a:t>
            </a:r>
            <a:endParaRPr lang="th-TH" dirty="0"/>
          </a:p>
          <a:p>
            <a:r>
              <a:rPr lang="th-TH" dirty="0"/>
              <a:t>การกระทำผิดมารยาทโดยสมาชิกของทีมคนเดิมในการแข่งขันนัดเดียวกัน จะถูกลงโทษที่หนักขึ้นเป็นลำดับ ผู้กระทำผิดจะถูกลงโทษสูงขึ้นทุกครั้งที่มีการกระทำผิดมารยาทในแต่ละครั้ง </a:t>
            </a:r>
            <a:r>
              <a:rPr lang="th-TH" b="1" dirty="0"/>
              <a:t>(4.1.1/ 21.2/21.3/ ภาพที่ </a:t>
            </a:r>
            <a:endParaRPr lang="th-TH" dirty="0"/>
          </a:p>
          <a:p>
            <a:r>
              <a:rPr lang="th-TH" dirty="0"/>
              <a:t>การให้ออกจากการแข่งขันในเซตนั้น (</a:t>
            </a:r>
            <a:r>
              <a:rPr lang="en-US" dirty="0"/>
              <a:t>EXPULSION) </a:t>
            </a:r>
            <a:r>
              <a:rPr lang="th-TH" dirty="0"/>
              <a:t>หรือการตัดสิทธ์ให้ออกจากการแข่งขันในนัดนั้น(</a:t>
            </a:r>
            <a:r>
              <a:rPr lang="en-US" dirty="0"/>
              <a:t>DISQUALIFICATION) </a:t>
            </a:r>
            <a:r>
              <a:rPr lang="th-TH" dirty="0"/>
              <a:t>ที่เกี่ยวกับการ</a:t>
            </a:r>
          </a:p>
          <a:p>
            <a:r>
              <a:rPr lang="th-TH" dirty="0"/>
              <a:t>42 </a:t>
            </a:r>
          </a:p>
          <a:p>
            <a:endParaRPr lang="th-TH" dirty="0"/>
          </a:p>
          <a:p>
            <a:r>
              <a:rPr lang="th-TH" dirty="0"/>
              <a:t>กระทำที่ก้าวร้าว จะทำได้ทันทีโดยไม่จำเป็นต้องมีการทำโทษใด ๆ มาก่อน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3877815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1510650444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th-TH" dirty="0"/>
          </a:p>
          <a:p>
            <a:r>
              <a:rPr lang="th-TH" b="1" dirty="0"/>
              <a:t>การผิดมารยาทก่อนเริ่มต้นเซตและระหว่างเซต (</a:t>
            </a:r>
            <a:r>
              <a:rPr lang="en-US" b="1" dirty="0"/>
              <a:t>MISCONDUCT BEFORE AND BETWEEN SET) </a:t>
            </a:r>
            <a:endParaRPr lang="en-US" dirty="0"/>
          </a:p>
          <a:p>
            <a:r>
              <a:rPr lang="th-TH" dirty="0"/>
              <a:t>การผิดมารยาทที่เกิดขึ้นก่อนเริ่มต้นเซตหรือระหว่างเซต จะถูกทำโทษตามกติกา ข้อ .3 และจะมีผลในเซตถัดไป </a:t>
            </a:r>
            <a:r>
              <a:rPr lang="th-TH" b="1" dirty="0"/>
              <a:t>(18.1/ 21.2/ 21</a:t>
            </a:r>
            <a:endParaRPr lang="th-TH" dirty="0"/>
          </a:p>
          <a:p>
            <a:r>
              <a:rPr lang="th-TH" b="1" dirty="0"/>
              <a:t>บทสรุปเรื่องการผิดมารยาท และการใช้บัตรลงโทษ (</a:t>
            </a:r>
            <a:r>
              <a:rPr lang="en-US" b="1" dirty="0"/>
              <a:t>SANCTION CARDS) </a:t>
            </a:r>
            <a:r>
              <a:rPr lang="th-TH" b="1" dirty="0"/>
              <a:t>ภาพที่ </a:t>
            </a:r>
            <a:endParaRPr lang="th-TH" dirty="0"/>
          </a:p>
          <a:p>
            <a:endParaRPr lang="th-TH" dirty="0"/>
          </a:p>
          <a:p>
            <a:r>
              <a:rPr lang="th-TH" b="1" dirty="0"/>
              <a:t>การเตือน (</a:t>
            </a:r>
            <a:r>
              <a:rPr lang="en-US" b="1" dirty="0"/>
              <a:t>WARNING): </a:t>
            </a:r>
            <a:r>
              <a:rPr lang="th-TH" dirty="0"/>
              <a:t>ไม่มีการทำโทษ </a:t>
            </a:r>
          </a:p>
          <a:p>
            <a:r>
              <a:rPr lang="th-TH" dirty="0"/>
              <a:t>• ขั้นที่ 1 เตือนด้วยปากเปล่า </a:t>
            </a:r>
          </a:p>
          <a:p>
            <a:r>
              <a:rPr lang="th-TH" dirty="0"/>
              <a:t>• </a:t>
            </a:r>
            <a:r>
              <a:rPr lang="th-TH" dirty="0" err="1"/>
              <a:t>ขั้นทึ่</a:t>
            </a:r>
            <a:r>
              <a:rPr lang="th-TH" dirty="0"/>
              <a:t>2 โดยใช้ใบเหลือง </a:t>
            </a:r>
          </a:p>
          <a:p>
            <a:endParaRPr lang="th-TH" dirty="0"/>
          </a:p>
          <a:p>
            <a:r>
              <a:rPr lang="th-TH" b="1" dirty="0"/>
              <a:t>การลงโทษ(</a:t>
            </a:r>
            <a:r>
              <a:rPr lang="en-US" b="1" dirty="0"/>
              <a:t>PENALTY</a:t>
            </a:r>
            <a:r>
              <a:rPr lang="en-US" dirty="0"/>
              <a:t>: </a:t>
            </a:r>
            <a:r>
              <a:rPr lang="th-TH" dirty="0"/>
              <a:t>ทำโทษโดยใช้ใบแดง </a:t>
            </a:r>
          </a:p>
          <a:p>
            <a:r>
              <a:rPr lang="th-TH" b="1" dirty="0"/>
              <a:t>การให้ออกจากการแข่งขันในเซตนั้น </a:t>
            </a:r>
            <a:r>
              <a:rPr lang="th-TH" dirty="0"/>
              <a:t>ทำโทษใช้ใบแดงและใบเหลืองคู่กัน </a:t>
            </a:r>
          </a:p>
          <a:p>
            <a:r>
              <a:rPr lang="th-TH" b="1" dirty="0"/>
              <a:t>การตัดสิทธิ์ให้ออกจากการแข่งขันในนัดนั้น (</a:t>
            </a:r>
            <a:r>
              <a:rPr lang="en-US" b="1" dirty="0"/>
              <a:t>DISQUALIFICATION</a:t>
            </a:r>
            <a:r>
              <a:rPr lang="th-TH" dirty="0"/>
              <a:t>ทำโทษโดยใช้ใบแดงและใบเหลืองแยกกัน </a:t>
            </a:r>
          </a:p>
        </p:txBody>
      </p:sp>
    </p:spTree>
    <p:extLst>
      <p:ext uri="{BB962C8B-B14F-4D97-AF65-F5344CB8AC3E}">
        <p14:creationId xmlns:p14="http://schemas.microsoft.com/office/powerpoint/2010/main" xmlns="" val="334298652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B_IMG_1481510650444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500198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ผู้</a:t>
            </a:r>
            <a:r>
              <a:rPr lang="th-TH" b="1" dirty="0"/>
              <a:t>ตัดสิน ความรับผิดชอบ และสัญญาณตามกติกาการแข่งขัน </a:t>
            </a:r>
            <a:r>
              <a:rPr lang="th-TH" dirty="0"/>
              <a:t/>
            </a:r>
            <a:br>
              <a:rPr lang="th-TH" dirty="0"/>
            </a:br>
            <a:r>
              <a:rPr lang="en-US" dirty="0"/>
              <a:t>(THE REFEREES, THEIR RESPONSHIBILITIES AND OFFICIAL SIGNALS)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14282" y="2857496"/>
            <a:ext cx="8715436" cy="3513291"/>
          </a:xfrm>
        </p:spPr>
        <p:txBody>
          <a:bodyPr/>
          <a:lstStyle/>
          <a:p>
            <a:pPr>
              <a:buNone/>
            </a:pPr>
            <a:r>
              <a:rPr lang="th-TH" b="1" dirty="0" smtClean="0"/>
              <a:t>การปฏิบัติในการลงโทษการทำผิดมารยาท</a:t>
            </a:r>
          </a:p>
          <a:p>
            <a:r>
              <a:rPr lang="th-TH" dirty="0" smtClean="0"/>
              <a:t>ชนิดของการผิดมารยาท (</a:t>
            </a:r>
            <a:r>
              <a:rPr lang="en-US" dirty="0" smtClean="0"/>
              <a:t>Misconduct) </a:t>
            </a:r>
            <a:r>
              <a:rPr lang="th-TH" dirty="0" smtClean="0"/>
              <a:t>แบ่งออกเป็น 2 ชนิด คือ</a:t>
            </a:r>
          </a:p>
          <a:p>
            <a:r>
              <a:rPr lang="th-TH" b="1" dirty="0" smtClean="0"/>
              <a:t>1. การผิดมารยาทเล็กน้อย </a:t>
            </a:r>
            <a:r>
              <a:rPr lang="th-TH" dirty="0" smtClean="0"/>
              <a:t>(</a:t>
            </a:r>
            <a:r>
              <a:rPr lang="en-US" dirty="0" smtClean="0"/>
              <a:t>Minor Misconduct) </a:t>
            </a:r>
            <a:r>
              <a:rPr lang="th-TH" dirty="0" smtClean="0"/>
              <a:t>เป็นการผิดมารยาทของนักกีฬา</a:t>
            </a:r>
          </a:p>
          <a:p>
            <a:r>
              <a:rPr lang="th-TH" dirty="0" smtClean="0"/>
              <a:t>หรือเจ้าหน้าที่ของทีมเพียงเล็กน้อย ไม่รุนแรง ทั้งนี้ผู้ตัดสินที่ 1 จะต้องพยายามป้องกันไม่ให้ทีมทำผิดมารยาทจนถึงขั้นต้องลงโทษ โดย</a:t>
            </a:r>
          </a:p>
          <a:p>
            <a:pPr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73636902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2844" y="428604"/>
            <a:ext cx="8786874" cy="6215106"/>
          </a:xfrm>
        </p:spPr>
        <p:txBody>
          <a:bodyPr>
            <a:normAutofit fontScale="77500" lnSpcReduction="20000"/>
          </a:bodyPr>
          <a:lstStyle/>
          <a:p>
            <a:r>
              <a:rPr lang="th-TH" dirty="0" smtClean="0"/>
              <a:t>1.1 </a:t>
            </a:r>
            <a:r>
              <a:rPr lang="th-TH" dirty="0" err="1" smtClean="0"/>
              <a:t>ต้องท</a:t>
            </a:r>
            <a:r>
              <a:rPr lang="th-TH" dirty="0" smtClean="0"/>
              <a:t>�ำการเตือนนักกีฬาหรือเจ้าหน้าที่</a:t>
            </a:r>
            <a:r>
              <a:rPr lang="th-TH" dirty="0" err="1" smtClean="0"/>
              <a:t>ที่ท</a:t>
            </a:r>
            <a:r>
              <a:rPr lang="th-TH" dirty="0" smtClean="0"/>
              <a:t>�ำผิดมารยาทเล็กน้อยผ่านหัวหน้า</a:t>
            </a:r>
          </a:p>
          <a:p>
            <a:r>
              <a:rPr lang="th-TH" dirty="0" smtClean="0"/>
              <a:t>ในสนาม (</a:t>
            </a:r>
            <a:r>
              <a:rPr lang="en-US" dirty="0" smtClean="0"/>
              <a:t>Game captain) </a:t>
            </a:r>
            <a:r>
              <a:rPr lang="th-TH" dirty="0" err="1" smtClean="0"/>
              <a:t>โดยท</a:t>
            </a:r>
            <a:r>
              <a:rPr lang="th-TH" dirty="0" smtClean="0"/>
              <a:t>�ำการเตือนด้วยวาจาหรือสัญญาณมือ</a:t>
            </a:r>
          </a:p>
          <a:p>
            <a:r>
              <a:rPr lang="th-TH" dirty="0" smtClean="0"/>
              <a:t>1.2 การเตือนนี้ ไม่ใช่การลงโทษ ดังนั้น จึงไม่ต้องมีการใช้บัตรใดๆ</a:t>
            </a:r>
          </a:p>
          <a:p>
            <a:r>
              <a:rPr lang="th-TH" dirty="0" smtClean="0"/>
              <a:t>1.3 ไม่ต้องมีการบันทึกลงในใบบันทึก</a:t>
            </a:r>
          </a:p>
          <a:p>
            <a:r>
              <a:rPr lang="th-TH" b="1" dirty="0" smtClean="0"/>
              <a:t>2. การผิดมารยาทที่ต้องมีการลงโทษ </a:t>
            </a:r>
            <a:r>
              <a:rPr lang="th-TH" dirty="0" smtClean="0"/>
              <a:t>(</a:t>
            </a:r>
            <a:r>
              <a:rPr lang="en-US" dirty="0" smtClean="0"/>
              <a:t>Misconduct Leading to Sanction) </a:t>
            </a:r>
            <a:r>
              <a:rPr lang="th-TH" dirty="0" smtClean="0"/>
              <a:t>เป็นการ</a:t>
            </a:r>
          </a:p>
          <a:p>
            <a:r>
              <a:rPr lang="th-TH" dirty="0" smtClean="0"/>
              <a:t>ท�ำผิดมารยาทของสมาชิกในทีมต่อเจ้าหน้าที่ คู่ต่อสู้ เพื่อร่วมทีมหรือผู้ชม ซึ่งสามารถแบ่งเป็น</a:t>
            </a:r>
          </a:p>
          <a:p>
            <a:r>
              <a:rPr lang="th-TH" dirty="0" smtClean="0"/>
              <a:t>3 ระดับ คือ</a:t>
            </a:r>
          </a:p>
          <a:p>
            <a:r>
              <a:rPr lang="th-TH" dirty="0" smtClean="0"/>
              <a:t>2.1 การแสดงความหยาบคาย (</a:t>
            </a:r>
            <a:r>
              <a:rPr lang="en-US" dirty="0" smtClean="0"/>
              <a:t>Rude Conduct) </a:t>
            </a:r>
            <a:r>
              <a:rPr lang="th-TH" dirty="0" smtClean="0"/>
              <a:t>เป็นการ</a:t>
            </a:r>
            <a:r>
              <a:rPr lang="th-TH" dirty="0" err="1" smtClean="0"/>
              <a:t>กระท</a:t>
            </a:r>
            <a:r>
              <a:rPr lang="th-TH" dirty="0" smtClean="0"/>
              <a:t>�</a:t>
            </a:r>
            <a:r>
              <a:rPr lang="th-TH" dirty="0" err="1" smtClean="0"/>
              <a:t>ำที่</a:t>
            </a:r>
            <a:r>
              <a:rPr lang="th-TH" dirty="0" smtClean="0"/>
              <a:t>เป็นลักษณะ</a:t>
            </a:r>
          </a:p>
          <a:p>
            <a:r>
              <a:rPr lang="th-TH" dirty="0" smtClean="0"/>
              <a:t>ตรงข้ามกับลักษณะของมารยาทที่ดี หรือเป็นลักษณะที่ไม่มีคุณธรรม หรือเป็นลักษณะการแสดงออก</a:t>
            </a:r>
          </a:p>
          <a:p>
            <a:r>
              <a:rPr lang="th-TH" dirty="0" smtClean="0"/>
              <a:t>ซึ่งความรู้สึก</a:t>
            </a:r>
          </a:p>
          <a:p>
            <a:r>
              <a:rPr lang="th-TH" dirty="0" smtClean="0"/>
              <a:t>2.2 การแสดงความก้าวร้าว (</a:t>
            </a:r>
            <a:r>
              <a:rPr lang="en-US" dirty="0" smtClean="0"/>
              <a:t>Offensive Conduct) </a:t>
            </a:r>
            <a:r>
              <a:rPr lang="th-TH" dirty="0" smtClean="0"/>
              <a:t>เป็นการ</a:t>
            </a:r>
            <a:r>
              <a:rPr lang="th-TH" dirty="0" err="1" smtClean="0"/>
              <a:t>กระท</a:t>
            </a:r>
            <a:r>
              <a:rPr lang="th-TH" dirty="0" smtClean="0"/>
              <a:t>�</a:t>
            </a:r>
            <a:r>
              <a:rPr lang="th-TH" dirty="0" err="1" smtClean="0"/>
              <a:t>ำลักษณะ</a:t>
            </a:r>
            <a:endParaRPr lang="th-TH" dirty="0" smtClean="0"/>
          </a:p>
          <a:p>
            <a:r>
              <a:rPr lang="th-TH" dirty="0" smtClean="0"/>
              <a:t>ที่น่ารังเกียจ หรือใช้</a:t>
            </a:r>
            <a:r>
              <a:rPr lang="th-TH" dirty="0" err="1" smtClean="0"/>
              <a:t>ถ้อยค</a:t>
            </a:r>
            <a:r>
              <a:rPr lang="th-TH" dirty="0" smtClean="0"/>
              <a:t>�ำที่มากกว่าการหยาบคาย</a:t>
            </a:r>
          </a:p>
          <a:p>
            <a:r>
              <a:rPr lang="th-TH" dirty="0" smtClean="0"/>
              <a:t>2.3 การแสดงการรุกราน (</a:t>
            </a:r>
            <a:r>
              <a:rPr lang="en-US" dirty="0" smtClean="0"/>
              <a:t>Aggression) </a:t>
            </a:r>
            <a:r>
              <a:rPr lang="th-TH" dirty="0" smtClean="0"/>
              <a:t>เป็นลักษณะของ</a:t>
            </a:r>
            <a:r>
              <a:rPr lang="th-TH" dirty="0" err="1" smtClean="0"/>
              <a:t>การท</a:t>
            </a:r>
            <a:r>
              <a:rPr lang="th-TH" dirty="0" smtClean="0"/>
              <a:t>�ำร้ายร่างกาย หรือ</a:t>
            </a:r>
          </a:p>
          <a:p>
            <a:r>
              <a:rPr lang="th-TH" dirty="0" smtClean="0"/>
              <a:t>ตั้งใจที่</a:t>
            </a:r>
            <a:r>
              <a:rPr lang="th-TH" dirty="0" err="1" smtClean="0"/>
              <a:t>จะท</a:t>
            </a:r>
            <a:r>
              <a:rPr lang="th-TH" dirty="0" smtClean="0"/>
              <a:t>�</a:t>
            </a:r>
            <a:r>
              <a:rPr lang="th-TH" dirty="0" err="1" smtClean="0"/>
              <a:t>ำร้าย</a:t>
            </a:r>
            <a:r>
              <a:rPr lang="th-TH" dirty="0" smtClean="0"/>
              <a:t> หรือใช้ความรุนแรง</a:t>
            </a:r>
            <a:endParaRPr lang="th-TH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ระดับการลงโทษ (</a:t>
            </a:r>
            <a:r>
              <a:rPr lang="en-US" b="1" dirty="0" smtClean="0"/>
              <a:t>Sanction Scale)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500726"/>
          </a:xfrm>
        </p:spPr>
        <p:txBody>
          <a:bodyPr/>
          <a:lstStyle/>
          <a:p>
            <a:r>
              <a:rPr lang="th-TH" dirty="0" smtClean="0"/>
              <a:t>ผู้ตัดสินที่ 1 เท่านั้น จะเป็นผู้พิจารณาลงโทษนักกีฬาหรือเจ้าหน้าที่ของทีม และจะต้องมีการบันทึกทุกครั้งที่มีการลงโทษ โดยแบ่งระดับการลงโทษออกเป็น 3 ระดับ คือ</a:t>
            </a:r>
          </a:p>
          <a:p>
            <a:pPr>
              <a:buNone/>
            </a:pPr>
            <a:r>
              <a:rPr lang="th-TH" b="1" dirty="0" smtClean="0"/>
              <a:t> 1. การลงโทษ (</a:t>
            </a:r>
            <a:r>
              <a:rPr lang="en-US" b="1" dirty="0" smtClean="0"/>
              <a:t>Penalty) </a:t>
            </a:r>
            <a:r>
              <a:rPr lang="th-TH" b="1" dirty="0" smtClean="0"/>
              <a:t>การ</a:t>
            </a:r>
            <a:r>
              <a:rPr lang="th-TH" b="1" dirty="0" err="1" smtClean="0"/>
              <a:t>กระท</a:t>
            </a:r>
            <a:r>
              <a:rPr lang="th-TH" b="1" dirty="0" smtClean="0"/>
              <a:t>�</a:t>
            </a:r>
            <a:r>
              <a:rPr lang="th-TH" b="1" dirty="0" err="1" smtClean="0"/>
              <a:t>ำใดๆ</a:t>
            </a:r>
            <a:r>
              <a:rPr lang="th-TH" b="1" dirty="0" smtClean="0"/>
              <a:t> ที่เป็นลักษณะของการแสดงความหยาบคาย</a:t>
            </a:r>
            <a:r>
              <a:rPr lang="en-US" dirty="0" smtClean="0"/>
              <a:t>(Rude Conduct) </a:t>
            </a:r>
            <a:r>
              <a:rPr lang="th-TH" dirty="0" smtClean="0"/>
              <a:t>ครั้งแรกของสมาชิกในทีมจะต้องถูกลงโทษด้วยบัตรสีเหลือง ทีมจะเสียการเล่นลูก</a:t>
            </a:r>
            <a:r>
              <a:rPr lang="en-US" dirty="0" smtClean="0"/>
              <a:t>(Loss of rally) </a:t>
            </a:r>
            <a:r>
              <a:rPr lang="th-TH" dirty="0" smtClean="0"/>
              <a:t>โดยจะต้องเสียคะแนนและเสียสิทธิการเสิร์ฟ</a:t>
            </a: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252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6357982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 smtClean="0"/>
              <a:t>2. การให้ออกจากการแข่งขัน 1 เซต (</a:t>
            </a:r>
            <a:r>
              <a:rPr lang="en-US" b="1" dirty="0" smtClean="0"/>
              <a:t>Expulsion)</a:t>
            </a:r>
          </a:p>
          <a:p>
            <a:pPr>
              <a:buNone/>
            </a:pPr>
            <a:r>
              <a:rPr lang="th-TH" dirty="0" smtClean="0"/>
              <a:t>2.1 การแสดงความหยาบคายครั้งที่ 2 ของสมาชิกคนเดิม</a:t>
            </a:r>
          </a:p>
          <a:p>
            <a:pPr>
              <a:buNone/>
            </a:pPr>
            <a:r>
              <a:rPr lang="th-TH" dirty="0" smtClean="0"/>
              <a:t>2.2 การแสดงความก้าวร้าว ครั้งที่ 1 ของสมาชิกในทีมจะต้องถูกให้ออกจาก</a:t>
            </a:r>
          </a:p>
          <a:p>
            <a:pPr>
              <a:buNone/>
            </a:pPr>
            <a:r>
              <a:rPr lang="th-TH" dirty="0" smtClean="0"/>
              <a:t>การแข่งขัน 1 เซต</a:t>
            </a:r>
          </a:p>
          <a:p>
            <a:pPr>
              <a:buNone/>
            </a:pPr>
            <a:r>
              <a:rPr lang="th-TH" dirty="0" smtClean="0"/>
              <a:t>2.3 นักกีฬาหรือเจ้าหน้าที่คนใดที่ถูกให้ออกจากการแข่งขันที่ 1 เซต จะต้องออกไปนั่ง</a:t>
            </a:r>
          </a:p>
          <a:p>
            <a:pPr>
              <a:buNone/>
            </a:pPr>
            <a:r>
              <a:rPr lang="th-TH" dirty="0" smtClean="0"/>
              <a:t>ในบริเวณเขตลงโทษ ซึ่งอยู่ด้านหลังที่นั่งผู้</a:t>
            </a:r>
            <a:r>
              <a:rPr lang="th-TH" dirty="0" err="1" smtClean="0"/>
              <a:t>เล่นส</a:t>
            </a:r>
            <a:r>
              <a:rPr lang="th-TH" dirty="0" smtClean="0"/>
              <a:t>�</a:t>
            </a:r>
            <a:r>
              <a:rPr lang="th-TH" dirty="0" err="1" smtClean="0"/>
              <a:t>ำรอง</a:t>
            </a:r>
            <a:r>
              <a:rPr lang="th-TH" dirty="0" smtClean="0"/>
              <a:t> โดยจะไม่มีสิทธิ์ใดๆ</a:t>
            </a:r>
          </a:p>
          <a:p>
            <a:pPr>
              <a:buNone/>
            </a:pPr>
            <a:r>
              <a:rPr lang="th-TH" dirty="0" smtClean="0"/>
              <a:t>2.4 การให้ออกจากการแข่งขัน 1 เซต แสดงโดยบัตรสีแดง</a:t>
            </a:r>
          </a:p>
          <a:p>
            <a:pPr>
              <a:buNone/>
            </a:pPr>
            <a:r>
              <a:rPr lang="th-TH" dirty="0" smtClean="0"/>
              <a:t>2.5 ทีมจะไม่เสียการเล่นลูก กล่าวคือ จะไม่เสียคะแนน หรือไม่เสียสิทธิ์การเสิร์ฟ</a:t>
            </a:r>
          </a:p>
          <a:p>
            <a:pPr>
              <a:buNone/>
            </a:pPr>
            <a:r>
              <a:rPr lang="th-TH" dirty="0" smtClean="0"/>
              <a:t>84 </a:t>
            </a:r>
            <a:r>
              <a:rPr lang="th-TH" b="1" dirty="0" smtClean="0"/>
              <a:t>คู่มือผู้ตัดสินกีฬาวอลเลย์บอล</a:t>
            </a:r>
          </a:p>
          <a:p>
            <a:pPr>
              <a:buNone/>
            </a:pPr>
            <a:r>
              <a:rPr lang="th-TH" dirty="0" smtClean="0"/>
              <a:t>2.6 จะต้องมีการบันทึกการให้ออกจากการแข่งขัน 1 เซตลงในใบบันทึก</a:t>
            </a:r>
          </a:p>
          <a:p>
            <a:pPr>
              <a:buNone/>
            </a:pPr>
            <a:r>
              <a:rPr lang="th-TH" dirty="0" smtClean="0"/>
              <a:t>2.7 ทีมที่สมาชิกถูกให้ออกจากการแข่งขัน 1 เซต จะต้องเปลี่ยนตัวตามปกติ</a:t>
            </a:r>
          </a:p>
          <a:p>
            <a:pPr>
              <a:buNone/>
            </a:pPr>
            <a:r>
              <a:rPr lang="th-TH" dirty="0" smtClean="0"/>
              <a:t>หากเปลี่ยนตัวตามปกติไม่ได้จะต้องถูกปรับเป็นไม่พร้อมจะแข่งขันในเซตนั้น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0387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flipH="1">
            <a:off x="2000232" y="0"/>
            <a:ext cx="7189486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4400" b="1" dirty="0">
                <a:solidFill>
                  <a:schemeClr val="bg1"/>
                </a:solidFill>
              </a:rPr>
              <a:t>3.2 </a:t>
            </a:r>
            <a:r>
              <a:rPr lang="th-TH" sz="4400" b="1" dirty="0" smtClean="0">
                <a:solidFill>
                  <a:schemeClr val="bg1"/>
                </a:solidFill>
              </a:rPr>
              <a:t>เตรียมการทำหน้าที่ </a:t>
            </a:r>
            <a:r>
              <a:rPr lang="th-TH" sz="4400" b="1" dirty="0">
                <a:solidFill>
                  <a:schemeClr val="bg1"/>
                </a:solidFill>
              </a:rPr>
              <a:t>(</a:t>
            </a:r>
            <a:r>
              <a:rPr lang="en-US" sz="4400" b="1" dirty="0">
                <a:solidFill>
                  <a:schemeClr val="bg1"/>
                </a:solidFill>
              </a:rPr>
              <a:t>Work)</a:t>
            </a:r>
          </a:p>
          <a:p>
            <a:pPr>
              <a:buNone/>
            </a:pPr>
            <a:r>
              <a:rPr lang="th-TH" sz="4000" b="1" dirty="0">
                <a:solidFill>
                  <a:schemeClr val="bg1"/>
                </a:solidFill>
              </a:rPr>
              <a:t>3.2.1 การเตรียมด้านจิตใจ</a:t>
            </a:r>
          </a:p>
          <a:p>
            <a:pPr>
              <a:buNone/>
            </a:pPr>
            <a:r>
              <a:rPr lang="th-TH" sz="4000" b="1" dirty="0">
                <a:solidFill>
                  <a:schemeClr val="bg1"/>
                </a:solidFill>
              </a:rPr>
              <a:t>3.2.1.1 ต้อ</a:t>
            </a:r>
            <a:r>
              <a:rPr lang="th-TH" sz="4000" b="1" dirty="0" err="1" smtClean="0">
                <a:solidFill>
                  <a:schemeClr val="bg1"/>
                </a:solidFill>
              </a:rPr>
              <a:t>งมจืต</a:t>
            </a:r>
            <a:r>
              <a:rPr lang="th-TH" sz="4000" b="1" dirty="0" smtClean="0">
                <a:solidFill>
                  <a:schemeClr val="bg1"/>
                </a:solidFill>
              </a:rPr>
              <a:t>ใจ</a:t>
            </a:r>
            <a:r>
              <a:rPr lang="th-TH" sz="4000" b="1" dirty="0">
                <a:solidFill>
                  <a:schemeClr val="bg1"/>
                </a:solidFill>
              </a:rPr>
              <a:t>ที่</a:t>
            </a:r>
            <a:r>
              <a:rPr lang="th-TH" sz="4000" b="1" dirty="0" smtClean="0">
                <a:solidFill>
                  <a:schemeClr val="bg1"/>
                </a:solidFill>
              </a:rPr>
              <a:t>จะทำหน้าที่</a:t>
            </a:r>
            <a:r>
              <a:rPr lang="th-TH" sz="4000" b="1" dirty="0">
                <a:solidFill>
                  <a:schemeClr val="bg1"/>
                </a:solidFill>
              </a:rPr>
              <a:t>ในการ</a:t>
            </a:r>
            <a:r>
              <a:rPr lang="th-TH" sz="4000" b="1" dirty="0" smtClean="0">
                <a:solidFill>
                  <a:schemeClr val="bg1"/>
                </a:solidFill>
              </a:rPr>
              <a:t>แข่งขัน</a:t>
            </a:r>
            <a:r>
              <a:rPr lang="th-TH" sz="4000" b="1" dirty="0">
                <a:solidFill>
                  <a:schemeClr val="bg1"/>
                </a:solidFill>
              </a:rPr>
              <a:t>ทุกรูปแบบ </a:t>
            </a:r>
            <a:r>
              <a:rPr lang="th-TH" sz="4000" b="1" dirty="0" smtClean="0">
                <a:solidFill>
                  <a:schemeClr val="bg1"/>
                </a:solidFill>
              </a:rPr>
              <a:t>ไม่ใช่เฉพาะคู่ที่สำคัญ</a:t>
            </a:r>
            <a:r>
              <a:rPr lang="th-TH" sz="4000" b="1" dirty="0">
                <a:solidFill>
                  <a:schemeClr val="bg1"/>
                </a:solidFill>
              </a:rPr>
              <a:t>เท่านั้น</a:t>
            </a:r>
          </a:p>
          <a:p>
            <a:pPr>
              <a:buNone/>
            </a:pPr>
            <a:r>
              <a:rPr lang="th-TH" sz="4000" b="1" dirty="0">
                <a:solidFill>
                  <a:schemeClr val="bg1"/>
                </a:solidFill>
              </a:rPr>
              <a:t>3.2.1.2 ต้องคิดแต่เรื่องกีฬาวอลเลย์บอลและการตัดสินกีฬา</a:t>
            </a:r>
            <a:r>
              <a:rPr lang="th-TH" sz="4000" b="1" dirty="0" smtClean="0">
                <a:solidFill>
                  <a:schemeClr val="bg1"/>
                </a:solidFill>
              </a:rPr>
              <a:t>วอลเลย์บอลเท่านั้น</a:t>
            </a:r>
            <a:endParaRPr lang="th-TH" sz="40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th-TH" sz="4000" b="1" dirty="0">
                <a:solidFill>
                  <a:schemeClr val="bg1"/>
                </a:solidFill>
              </a:rPr>
              <a:t>3.2.1.3 ต้องเข้าใจลักษณะการเล่นและเข้าใจถึงยุทธวิธีการเล่นของทีม</a:t>
            </a:r>
          </a:p>
        </p:txBody>
      </p:sp>
    </p:spTree>
    <p:extLst>
      <p:ext uri="{BB962C8B-B14F-4D97-AF65-F5344CB8AC3E}">
        <p14:creationId xmlns:p14="http://schemas.microsoft.com/office/powerpoint/2010/main" xmlns="" val="2939993775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429420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 smtClean="0"/>
              <a:t>3. การตัดสิทธิ์ออกจากการแข่งขัน (</a:t>
            </a:r>
            <a:r>
              <a:rPr lang="en-US" b="1" dirty="0" smtClean="0"/>
              <a:t>Disqualification)</a:t>
            </a:r>
          </a:p>
          <a:p>
            <a:r>
              <a:rPr lang="th-TH" dirty="0" smtClean="0"/>
              <a:t>3.1 เป็นการแสดงความหยาบคาย ครั้งที่ 3 ของสมาชิกทีมคนเดิม</a:t>
            </a:r>
          </a:p>
          <a:p>
            <a:r>
              <a:rPr lang="th-TH" dirty="0" smtClean="0"/>
              <a:t>3.2 เป็นการแสดงความก้าวร้าว ครั้งที่ 2 ของสมาชิกทีมคนเดิม</a:t>
            </a:r>
          </a:p>
          <a:p>
            <a:r>
              <a:rPr lang="th-TH" dirty="0" smtClean="0"/>
              <a:t>3.3 การแสดงการรุกราน ครั้งที่ 1 ของสมาชิกในทีม</a:t>
            </a:r>
          </a:p>
          <a:p>
            <a:r>
              <a:rPr lang="th-TH" dirty="0" smtClean="0"/>
              <a:t>3.4 นักกีฬาหรือเจ้าหน้าที่คนใดที่ถูกตัดสิทธิ์ออกจากการแข่งขันจะต้องออกไปนอก</a:t>
            </a:r>
          </a:p>
          <a:p>
            <a:r>
              <a:rPr lang="th-TH" dirty="0" smtClean="0"/>
              <a:t>บริเวณพื้นที่ควบคุมตลอดทั้งนัดนั้น โดยไม่มีสิทธิ์ใดๆ</a:t>
            </a:r>
          </a:p>
          <a:p>
            <a:r>
              <a:rPr lang="th-TH" dirty="0" smtClean="0"/>
              <a:t>3.5 การตัดสิทธิ์ออกจากการแข่งขัน ผู้ตัดสินที่ 1 จะแสดงบัตรสีเหลือง+สีแดง</a:t>
            </a:r>
          </a:p>
          <a:p>
            <a:r>
              <a:rPr lang="th-TH" dirty="0" smtClean="0"/>
              <a:t>3.6 ทีมที่สมาชิกถูกตัดสิทธิ์ออกจากการแข่งขันจะไม่เสียการเล่นลูก</a:t>
            </a:r>
          </a:p>
          <a:p>
            <a:r>
              <a:rPr lang="th-TH" dirty="0" smtClean="0"/>
              <a:t>3.7 จะต้องมีการบันทึกการตัดสิทธิ์ออกจากการแข่งขันลงในใบบันทึก</a:t>
            </a:r>
          </a:p>
          <a:p>
            <a:r>
              <a:rPr lang="th-TH" dirty="0" smtClean="0"/>
              <a:t>3.8 ทีมที่สมาชิกถูกตัดสิทธิ์ออกจากการแข่งขันจะต้องเปลี่ยนตัวตามปกติ หากเปลี่ยนตัว</a:t>
            </a:r>
          </a:p>
          <a:p>
            <a:r>
              <a:rPr lang="th-TH" dirty="0" smtClean="0"/>
              <a:t>ตามปกติไม่ได้ ทีมนั้นจะต้องถูกปรับเป็นไม่พร้อมจะแข่งขันในเซตนั้น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วิธีการปฏิบัติในการลงโทษ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 fontScale="85000" lnSpcReduction="10000"/>
          </a:bodyPr>
          <a:lstStyle/>
          <a:p>
            <a:r>
              <a:rPr lang="th-TH" dirty="0" smtClean="0"/>
              <a:t>ผู้ตัดสินที่ 1 เท่านั้นจะพิจารณาลงโทษนักกีฬาหรือเจ้าหน้าที่ของทีม โดยมีวิธีการลงโทษ</a:t>
            </a:r>
          </a:p>
          <a:p>
            <a:r>
              <a:rPr lang="th-TH" dirty="0" smtClean="0"/>
              <a:t>ตามล�</a:t>
            </a:r>
            <a:r>
              <a:rPr lang="th-TH" dirty="0" err="1" smtClean="0"/>
              <a:t>ำดับ</a:t>
            </a:r>
            <a:r>
              <a:rPr lang="th-TH" dirty="0" smtClean="0"/>
              <a:t>ดังนี้</a:t>
            </a:r>
          </a:p>
          <a:p>
            <a:r>
              <a:rPr lang="th-TH" dirty="0" smtClean="0"/>
              <a:t>1. ถ้าเป็นลงโทษสมาชิกทีมที่อยู่ในสนามเมื่อลูกตาย ผู้ตัดสินที่ 1 จะต้องปฏิบัติดังนี้</a:t>
            </a:r>
          </a:p>
          <a:p>
            <a:r>
              <a:rPr lang="th-TH" dirty="0" smtClean="0"/>
              <a:t>1.1 ถ้าเป็นการผิดมารยาทเล็กน้อยจะไม่มีการลงโทษ เพียงแต่ผู้ตัดสินที่ 1 จะต้องเตือน</a:t>
            </a:r>
          </a:p>
          <a:p>
            <a:r>
              <a:rPr lang="th-TH" dirty="0" smtClean="0"/>
              <a:t>ด้วยวาจาหรือสัญญาณมือเท่านั้น โดยเป็นการเตือนผ่านหัวหน้าทีมที่อยู่ในสนาม (</a:t>
            </a:r>
            <a:r>
              <a:rPr lang="en-US" dirty="0" smtClean="0"/>
              <a:t>Game Captain)</a:t>
            </a:r>
          </a:p>
          <a:p>
            <a:r>
              <a:rPr lang="th-TH" dirty="0" smtClean="0"/>
              <a:t>1.2 ถ้าเป็นการผิดมารยาทที่ต้องมีการลงโทษ ผู้ตัดสินที่ 1 จะต้อง</a:t>
            </a:r>
          </a:p>
          <a:p>
            <a:r>
              <a:rPr lang="th-TH" dirty="0" smtClean="0"/>
              <a:t>1.2.1 เป่านกหวีดเรียกนักกีฬาที่จะถูกลงโทษเข้าไปใกล้กับเก้าอี้ผู้ตัดสินที่ 1</a:t>
            </a:r>
          </a:p>
          <a:p>
            <a:r>
              <a:rPr lang="th-TH" dirty="0" smtClean="0"/>
              <a:t>1.2.2 แสดงบัตร (ตามความเหมาะสม) ให้นักกีฬานั้น และพูดว่า </a:t>
            </a:r>
            <a:r>
              <a:rPr lang="th-TH" b="1" dirty="0" smtClean="0"/>
              <a:t>“เป็นการ</a:t>
            </a:r>
          </a:p>
          <a:p>
            <a:r>
              <a:rPr lang="th-TH" b="1" dirty="0" smtClean="0"/>
              <a:t>ลงโทษคุณ หรือให้คุณออกจากการแข่งขัน 1 เซต หรือตัดสิทธิ์คุณออกจากการแข่งขันตลอดทั้งนัด”</a:t>
            </a:r>
          </a:p>
          <a:p>
            <a:r>
              <a:rPr lang="th-TH" dirty="0" smtClean="0"/>
              <a:t>1.2.3 นักกีฬาที่ถูกลงโทษจะต้องยกมือแสดงการยอมรับ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252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86544"/>
          </a:xfrm>
        </p:spPr>
        <p:txBody>
          <a:bodyPr>
            <a:normAutofit fontScale="62500" lnSpcReduction="20000"/>
          </a:bodyPr>
          <a:lstStyle/>
          <a:p>
            <a:r>
              <a:rPr lang="th-TH" b="1" dirty="0" smtClean="0"/>
              <a:t>2. ถ้าเป็นการลงโทษสมาชิกทีมที่อยู่นอกสนาม เมื่อลูกตายผู้ตัดสินที่ 1 ต้องปฏิบัติดังนี้</a:t>
            </a:r>
          </a:p>
          <a:p>
            <a:r>
              <a:rPr lang="th-TH" dirty="0" smtClean="0"/>
              <a:t>2.1 เป่านกหวีดเรียกหัวหน้าทีมในสนาม (</a:t>
            </a:r>
            <a:r>
              <a:rPr lang="en-US" dirty="0" smtClean="0"/>
              <a:t>Game Captain) </a:t>
            </a:r>
            <a:r>
              <a:rPr lang="th-TH" dirty="0" smtClean="0"/>
              <a:t>ให้เข้าไปใกล้กับเก้าอี้</a:t>
            </a:r>
          </a:p>
          <a:p>
            <a:r>
              <a:rPr lang="th-TH" dirty="0" smtClean="0"/>
              <a:t>ผู้ตัดสินที่ 1</a:t>
            </a:r>
          </a:p>
          <a:p>
            <a:r>
              <a:rPr lang="th-TH" b="1" dirty="0" smtClean="0"/>
              <a:t>คู่มือผู้ตัดสินกีฬา</a:t>
            </a:r>
            <a:r>
              <a:rPr lang="th-TH" b="1" dirty="0" err="1" smtClean="0"/>
              <a:t>วอลเลย์บ</a:t>
            </a:r>
            <a:r>
              <a:rPr lang="th-TH" b="1" dirty="0" smtClean="0"/>
              <a:t> ล 85</a:t>
            </a:r>
          </a:p>
          <a:p>
            <a:r>
              <a:rPr lang="th-TH" dirty="0" smtClean="0"/>
              <a:t>2.2 พูดกับหัวหน้าทีมในสนามว่า </a:t>
            </a:r>
            <a:r>
              <a:rPr lang="th-TH" b="1" dirty="0" smtClean="0"/>
              <a:t>“เป็นการลงโทษ หรือให้ออกจากการแข่งขัน หรือ</a:t>
            </a:r>
          </a:p>
          <a:p>
            <a:r>
              <a:rPr lang="th-TH" b="1" dirty="0" smtClean="0"/>
              <a:t>ตัดสิทธิ์ออกจากการแข่งขันตลอดทั้งนัด นักกีฬาหมายเลข.....หรือเจ้าหน้าที่” พร้อมกับแสดงบัตร</a:t>
            </a:r>
          </a:p>
          <a:p>
            <a:r>
              <a:rPr lang="th-TH" dirty="0" smtClean="0"/>
              <a:t>ตามความเหมาะสม ดังตัวอย่าง</a:t>
            </a:r>
          </a:p>
          <a:p>
            <a:r>
              <a:rPr lang="th-TH" b="1" dirty="0" smtClean="0"/>
              <a:t>“เป็นการลงโทษนักกีฬาหมายเลข.....”</a:t>
            </a:r>
          </a:p>
          <a:p>
            <a:r>
              <a:rPr lang="th-TH" b="1" dirty="0" smtClean="0"/>
              <a:t>“เป็นการลงโทษผู้ฝึกสอน”</a:t>
            </a:r>
          </a:p>
          <a:p>
            <a:r>
              <a:rPr lang="th-TH" b="1" dirty="0" smtClean="0"/>
              <a:t>“เป็นการให้นักกีฬาหมายเลข.....ออกจากการแข่งขัน”</a:t>
            </a:r>
          </a:p>
          <a:p>
            <a:r>
              <a:rPr lang="th-TH" b="1" dirty="0" smtClean="0"/>
              <a:t>“เป็นการให้ผู้ช่วยผู้ฝึกสอนออกจากการแข่งขัน”</a:t>
            </a:r>
          </a:p>
          <a:p>
            <a:r>
              <a:rPr lang="th-TH" b="1" dirty="0" smtClean="0"/>
              <a:t>“เป็นการตัดสิทธิ์นักกีฬาหมายเลข.....ออกจากการแข่งขัน”</a:t>
            </a:r>
          </a:p>
          <a:p>
            <a:r>
              <a:rPr lang="th-TH" b="1" dirty="0" smtClean="0"/>
              <a:t>“เป็นการตัดสิทธิ์ผู้ฝึกสอนออกจากการแข่งขัน”</a:t>
            </a:r>
          </a:p>
          <a:p>
            <a:r>
              <a:rPr lang="th-TH" dirty="0" smtClean="0"/>
              <a:t>2.3 เมื่อผู้ตัดสินที่ 1 ก�</a:t>
            </a:r>
            <a:r>
              <a:rPr lang="th-TH" dirty="0" err="1" smtClean="0"/>
              <a:t>ำลัง</a:t>
            </a:r>
            <a:r>
              <a:rPr lang="th-TH" dirty="0" smtClean="0"/>
              <a:t>พูดกับหัวหน้าทีม ให้แสดงบัตรตามความเหมาะสมขึ้น</a:t>
            </a:r>
          </a:p>
          <a:p>
            <a:r>
              <a:rPr lang="th-TH" dirty="0" smtClean="0"/>
              <a:t>พร้อมกับใช้มืออีกข้างระบุไปที่สมาชิกคนนั้น</a:t>
            </a:r>
          </a:p>
          <a:p>
            <a:r>
              <a:rPr lang="th-TH" dirty="0" smtClean="0"/>
              <a:t>2.4 เมื่อหัวหน้าทีมในสนาม (</a:t>
            </a:r>
            <a:r>
              <a:rPr lang="en-US" dirty="0" smtClean="0"/>
              <a:t>Game Captain) </a:t>
            </a:r>
            <a:r>
              <a:rPr lang="th-TH" dirty="0" smtClean="0"/>
              <a:t>ได้รับทราบต้องไปแจ้งให้กับสมาชิก</a:t>
            </a:r>
          </a:p>
          <a:p>
            <a:r>
              <a:rPr lang="th-TH" dirty="0" smtClean="0"/>
              <a:t>ทีมคนนั้นยืนขึ้นพร้อมกับยกมือยอมรับ</a:t>
            </a:r>
          </a:p>
          <a:p>
            <a:r>
              <a:rPr lang="th-TH" dirty="0" smtClean="0"/>
              <a:t>2.5 เมื่อสมาชิกที่ถูกลงโทษยกมือขึ้น ผู้ตัดสินที่ 1 ต้องแสดงบัตรตามความเหมาะสม</a:t>
            </a:r>
          </a:p>
          <a:p>
            <a:r>
              <a:rPr lang="th-TH" dirty="0" smtClean="0"/>
              <a:t>เพื่อให้ผู้ตัดสินที่ 2 ผู้บันทึกและผู้ชมได้ทราบอีกครั้ง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การปฏิบัติในการลงโทษถ่วงเวลา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571480"/>
            <a:ext cx="8643998" cy="6000792"/>
          </a:xfrm>
        </p:spPr>
        <p:txBody>
          <a:bodyPr>
            <a:normAutofit fontScale="85000" lnSpcReduction="10000"/>
          </a:bodyPr>
          <a:lstStyle/>
          <a:p>
            <a:r>
              <a:rPr lang="th-TH" b="1" dirty="0" smtClean="0"/>
              <a:t>1. การถ่วงเวลาที่เกิดจากการขออนุญาตที่ผิดระเบียบ</a:t>
            </a:r>
          </a:p>
          <a:p>
            <a:r>
              <a:rPr lang="th-TH" dirty="0" smtClean="0"/>
              <a:t>1.1 การ</a:t>
            </a:r>
            <a:r>
              <a:rPr lang="th-TH" dirty="0" err="1" smtClean="0"/>
              <a:t>กระท</a:t>
            </a:r>
            <a:r>
              <a:rPr lang="th-TH" dirty="0" smtClean="0"/>
              <a:t>�</a:t>
            </a:r>
            <a:r>
              <a:rPr lang="th-TH" dirty="0" err="1" smtClean="0"/>
              <a:t>ำใดๆ</a:t>
            </a:r>
            <a:r>
              <a:rPr lang="th-TH" dirty="0" smtClean="0"/>
              <a:t> ที่เป็นการขออนุญาตที่ผิดระเบียบครั้งแรกของทีมในนัดนั้นและ</a:t>
            </a:r>
          </a:p>
          <a:p>
            <a:r>
              <a:rPr lang="th-TH" dirty="0" smtClean="0"/>
              <a:t>ไม่มีผลต่อการเล่น หรือ</a:t>
            </a:r>
            <a:r>
              <a:rPr lang="th-TH" dirty="0" err="1" smtClean="0"/>
              <a:t>ไม่ท</a:t>
            </a:r>
            <a:r>
              <a:rPr lang="th-TH" dirty="0" smtClean="0"/>
              <a:t>�</a:t>
            </a:r>
            <a:r>
              <a:rPr lang="th-TH" dirty="0" err="1" smtClean="0"/>
              <a:t>ำให้</a:t>
            </a:r>
            <a:r>
              <a:rPr lang="th-TH" dirty="0" smtClean="0"/>
              <a:t>การเล่นต้องล่าช้าออกไป ผู้ตัดสินจะต้องปฏิเสธการขอนั้น โดยไม่มี</a:t>
            </a:r>
          </a:p>
          <a:p>
            <a:r>
              <a:rPr lang="th-TH" dirty="0" smtClean="0"/>
              <a:t>การท�ำโทษใดๆ</a:t>
            </a:r>
          </a:p>
          <a:p>
            <a:r>
              <a:rPr lang="th-TH" dirty="0" smtClean="0"/>
              <a:t>1.2 ถ้าเป็นการขออนุญาตที่ผิดระเบียบ ครั้งที่ 2 ของทีมเดิมในนัดนั้น ผู้ตัดสิน</a:t>
            </a:r>
          </a:p>
          <a:p>
            <a:r>
              <a:rPr lang="th-TH" dirty="0" smtClean="0"/>
              <a:t>จะต้องปฏิบัติดังนี้</a:t>
            </a:r>
          </a:p>
          <a:p>
            <a:r>
              <a:rPr lang="th-TH" dirty="0" smtClean="0"/>
              <a:t>1.2.1 ปฏิเสธการขออนุญาตนั้น</a:t>
            </a:r>
          </a:p>
          <a:p>
            <a:r>
              <a:rPr lang="th-TH" dirty="0" smtClean="0"/>
              <a:t>1.2.2 ลงโทษเตือนถ่วงเวลาทีมนั้น โดยผู้ตัดสินที่ 1 จะแสดงสัญญาณมือเปล่า</a:t>
            </a:r>
          </a:p>
          <a:p>
            <a:r>
              <a:rPr lang="th-TH" dirty="0" smtClean="0"/>
              <a:t>ชี้ที่นาฬิกา เพื่อเป็นการเตือนถ่วงเวลา (</a:t>
            </a:r>
            <a:r>
              <a:rPr lang="en-US" dirty="0" smtClean="0"/>
              <a:t>Delay Warning)</a:t>
            </a:r>
          </a:p>
          <a:p>
            <a:r>
              <a:rPr lang="th-TH" dirty="0" smtClean="0"/>
              <a:t>86 </a:t>
            </a:r>
            <a:r>
              <a:rPr lang="th-TH" b="1" dirty="0" smtClean="0"/>
              <a:t>คู่</a:t>
            </a:r>
          </a:p>
          <a:p>
            <a:r>
              <a:rPr lang="th-TH" dirty="0" smtClean="0"/>
              <a:t>1.2.3 จะต้องมีการบันทึกการเตือนถ่วงเวลาไว้ในใบบันทึก</a:t>
            </a:r>
          </a:p>
          <a:p>
            <a:r>
              <a:rPr lang="th-TH" dirty="0" smtClean="0"/>
              <a:t>1.2.4 ทีมที่ถูกเตือนถ่วงเวลาจะไม่เสียการเล่นลูก (ดังภาพ)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3471" y="7769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ผู้ตัดสินที่ 1 แสดงสัญญาณการเตือนถ่วงเวลา</a:t>
            </a:r>
            <a:endParaRPr lang="th-T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214422"/>
            <a:ext cx="28515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r>
              <a:rPr lang="th-TH" dirty="0" smtClean="0"/>
              <a:t>1.3 ถ้าเป็นการขออนุญาตที่ผิดระเบียบ ครั้งที่ 3 หรือครั้งต่อๆ ไปของทีมเดิมในนัดนั้น</a:t>
            </a:r>
          </a:p>
          <a:p>
            <a:r>
              <a:rPr lang="th-TH" dirty="0" smtClean="0"/>
              <a:t>ผู้ตัดสินจะต้องปฏิบัติดังนี้</a:t>
            </a:r>
          </a:p>
          <a:p>
            <a:r>
              <a:rPr lang="th-TH" dirty="0" smtClean="0"/>
              <a:t>1.3.1 ปฏิเสธการขออนุญาตนั้น</a:t>
            </a:r>
          </a:p>
          <a:p>
            <a:r>
              <a:rPr lang="th-TH" dirty="0" smtClean="0"/>
              <a:t>1.3.2 ลงโทษถ่วงเวลาทีมนั้น โดยผู้ตัดสินที่ 1 จะแสดงใบเหลืองชี้ที่นาฬิกา</a:t>
            </a:r>
          </a:p>
          <a:p>
            <a:r>
              <a:rPr lang="th-TH" dirty="0" smtClean="0"/>
              <a:t>เป็นการลงโทษถ่วงเวลา (</a:t>
            </a:r>
            <a:r>
              <a:rPr lang="en-US" dirty="0" smtClean="0"/>
              <a:t>Delay Penalty)</a:t>
            </a:r>
          </a:p>
          <a:p>
            <a:r>
              <a:rPr lang="th-TH" dirty="0" smtClean="0"/>
              <a:t>1.3.3 จะต้องมีการบันทึกการลงโทษถ่วงเวลาไว้ในใบบันทึก</a:t>
            </a:r>
          </a:p>
          <a:p>
            <a:r>
              <a:rPr lang="th-TH" dirty="0" smtClean="0"/>
              <a:t>1.3.4 ทีมที่ถูกลงโทษถ่วงเวลาจะต้องเสียการเล่นลูก (จะต้องเสียสิทธิ์การเสิร์ฟ</a:t>
            </a:r>
          </a:p>
          <a:p>
            <a:r>
              <a:rPr lang="th-TH" dirty="0" smtClean="0"/>
              <a:t>และเสียคะแนน 1 คะแนน) (ดังภาพ)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500858"/>
          </a:xfrm>
        </p:spPr>
        <p:txBody>
          <a:bodyPr/>
          <a:lstStyle/>
          <a:p>
            <a:r>
              <a:rPr lang="th-TH" dirty="0" smtClean="0"/>
              <a:t>ทุกครั้งที่มีการเตือนถ่วงเวลา (</a:t>
            </a:r>
            <a:r>
              <a:rPr lang="en-US" dirty="0" smtClean="0"/>
              <a:t>Delay Warning) </a:t>
            </a:r>
            <a:r>
              <a:rPr lang="th-TH" dirty="0" smtClean="0"/>
              <a:t>หรือลงโทษถ่วงเวลา (</a:t>
            </a:r>
            <a:r>
              <a:rPr lang="en-US" dirty="0" smtClean="0"/>
              <a:t>Delay Penalty)</a:t>
            </a:r>
          </a:p>
          <a:p>
            <a:r>
              <a:rPr lang="th-TH" dirty="0" smtClean="0"/>
              <a:t>ผู้ตัดสินที่ 1 จะต้องมั่นใจได้ว่าผู้บันทึกได้บันทึกการเตือนหรือลงโทษการถ่วงเวลานั้นเรียบร้อยแล้ว</a:t>
            </a:r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r>
              <a:rPr lang="th-TH" b="1" dirty="0" smtClean="0"/>
              <a:t>ผู้ตัดสินที่ 1 แสดงสัญญาณลงโทษการถ่วงเวลา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857364"/>
            <a:ext cx="2807196" cy="370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th-TH" b="1" dirty="0" err="1" smtClean="0"/>
              <a:t>ลักษณะส</a:t>
            </a:r>
            <a:r>
              <a:rPr lang="th-TH" b="1" dirty="0" smtClean="0"/>
              <a:t>�</a:t>
            </a:r>
            <a:r>
              <a:rPr lang="th-TH" b="1" dirty="0" err="1" smtClean="0"/>
              <a:t>ำคัญ</a:t>
            </a:r>
            <a:r>
              <a:rPr lang="th-TH" b="1" dirty="0" smtClean="0"/>
              <a:t>ของการขออนุญาตที่เป็นการถ่วงเวลาโดยตรง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r>
              <a:rPr lang="th-TH" b="1" dirty="0" smtClean="0"/>
              <a:t>การขอเปลี่ยนตัวล่าช้า</a:t>
            </a:r>
          </a:p>
          <a:p>
            <a:r>
              <a:rPr lang="th-TH" b="1" dirty="0" smtClean="0"/>
              <a:t>การขออนุญาตผูกเชือกรองเท้า</a:t>
            </a:r>
          </a:p>
          <a:p>
            <a:r>
              <a:rPr lang="th-TH" b="1" dirty="0" smtClean="0"/>
              <a:t>การขออนุญาตให้เช็ดพื้น</a:t>
            </a:r>
          </a:p>
          <a:p>
            <a:r>
              <a:rPr lang="th-TH" b="1" dirty="0" smtClean="0"/>
              <a:t>การขอเวลานอก</a:t>
            </a:r>
            <a:endParaRPr lang="th-TH" b="1" dirty="0"/>
          </a:p>
        </p:txBody>
      </p:sp>
    </p:spTree>
  </p:cSld>
  <p:clrMapOvr>
    <a:masterClrMapping/>
  </p:clrMapOvr>
  <p:transition spd="med">
    <p:comb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th-TH" b="1" dirty="0" smtClean="0"/>
              <a:t>การแสดงสัญญาณ</a:t>
            </a:r>
            <a:r>
              <a:rPr lang="th-TH" b="1" dirty="0" err="1" smtClean="0"/>
              <a:t>มือส􀂷ำหรับ</a:t>
            </a:r>
            <a:r>
              <a:rPr lang="th-TH" b="1" dirty="0" smtClean="0"/>
              <a:t>ผู้ตัดสินที่ 1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2844" y="785794"/>
            <a:ext cx="8786874" cy="6072206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1. การแสดงสัญญาณมือ เมื่อผู้ตัดสินที่ 1 เป็นผู้เป่านกหวีดระบุความผิดการแสดง</a:t>
            </a:r>
          </a:p>
          <a:p>
            <a:r>
              <a:rPr lang="th-TH" dirty="0" smtClean="0"/>
              <a:t>สัญญาณมือลักษณะนี้ </a:t>
            </a:r>
            <a:r>
              <a:rPr lang="th-TH" b="1" i="1" dirty="0" smtClean="0"/>
              <a:t>ผู้ตัดสินที่ 1 จะต้องเป็นผู้แสดงก่อน</a:t>
            </a:r>
            <a:r>
              <a:rPr lang="th-TH" b="1" i="1" dirty="0" err="1" smtClean="0"/>
              <a:t>เป็นล􀄞ำดับ</a:t>
            </a:r>
            <a:r>
              <a:rPr lang="th-TH" b="1" i="1" dirty="0" smtClean="0"/>
              <a:t>ขั้นตอน ดังนี้</a:t>
            </a:r>
          </a:p>
          <a:p>
            <a:r>
              <a:rPr lang="th-TH" dirty="0" smtClean="0"/>
              <a:t>1.1 เป่านกหวีดเพื่อหยุดการเล่น</a:t>
            </a:r>
          </a:p>
          <a:p>
            <a:r>
              <a:rPr lang="th-TH" dirty="0" smtClean="0"/>
              <a:t>1.2 แสดงสัญญาณมือชี้แดนฝ่ายที่ได้เสิร์ฟ (ฝ่ายที่ชนะการเล่นลูกนั้น)</a:t>
            </a:r>
          </a:p>
          <a:p>
            <a:r>
              <a:rPr lang="th-TH" dirty="0" smtClean="0"/>
              <a:t>1.3 แสดงสัญญาณมือระบุเหตุของ</a:t>
            </a:r>
            <a:r>
              <a:rPr lang="th-TH" dirty="0" err="1" smtClean="0"/>
              <a:t>การท</a:t>
            </a:r>
            <a:r>
              <a:rPr lang="th-TH" dirty="0" smtClean="0"/>
              <a:t>�ำผิดว่าเกิดความผิดอะไร เช่น เล่นลูก 2 ครั้ง</a:t>
            </a:r>
          </a:p>
          <a:p>
            <a:r>
              <a:rPr lang="th-TH" dirty="0" smtClean="0"/>
              <a:t>ลูกดี ลูกออก หรือลูกถูกผู้เล่นแล้วออก</a:t>
            </a:r>
          </a:p>
          <a:p>
            <a:r>
              <a:rPr lang="th-TH" dirty="0" smtClean="0"/>
              <a:t>1.4 ระบุตัว</a:t>
            </a:r>
            <a:r>
              <a:rPr lang="th-TH" dirty="0" err="1" smtClean="0"/>
              <a:t>ผู้ท</a:t>
            </a:r>
            <a:r>
              <a:rPr lang="th-TH" dirty="0" smtClean="0"/>
              <a:t>�</a:t>
            </a:r>
            <a:r>
              <a:rPr lang="th-TH" dirty="0" err="1" smtClean="0"/>
              <a:t>ำผิด</a:t>
            </a:r>
            <a:r>
              <a:rPr lang="th-TH" dirty="0" smtClean="0"/>
              <a:t> โดยแสดงสัญญาณมือด้วยการชี้ด้วยนิ้วทั้ง 5 ซึ่งเป็นลักษณะ</a:t>
            </a:r>
          </a:p>
          <a:p>
            <a:r>
              <a:rPr lang="th-TH" dirty="0" smtClean="0"/>
              <a:t>ที่สุภาพ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252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429420"/>
          </a:xfrm>
        </p:spPr>
        <p:txBody>
          <a:bodyPr>
            <a:normAutofit/>
          </a:bodyPr>
          <a:lstStyle/>
          <a:p>
            <a:r>
              <a:rPr lang="th-TH" dirty="0" smtClean="0"/>
              <a:t>2. การแสดงสัญญาณมือ เมื่อผู้ตัดสินที่ 2 เป็นผู้เป่านกหวีดระบุความผิด การแสดง</a:t>
            </a:r>
          </a:p>
          <a:p>
            <a:r>
              <a:rPr lang="th-TH" dirty="0" smtClean="0"/>
              <a:t>สัญญาณมือกรณีนี้ผู้ตัดสินที่ 1 จะเป็นผู้แสดงสัญญาณมือภายหลังผู้ตัดสินที่ 2 ดังนี้</a:t>
            </a:r>
          </a:p>
          <a:p>
            <a:r>
              <a:rPr lang="th-TH" dirty="0" smtClean="0"/>
              <a:t>2.1 เมื่อผู้ตัดสินที่ 2 เป่านกหวีดเพื่อหยุดการเล่น</a:t>
            </a:r>
          </a:p>
          <a:p>
            <a:r>
              <a:rPr lang="th-TH" dirty="0" smtClean="0"/>
              <a:t>2.2 ผู้ตัดสินที่ 2 แสดงสัญญาณมือระบุเหตุของ</a:t>
            </a:r>
            <a:r>
              <a:rPr lang="th-TH" dirty="0" err="1" smtClean="0"/>
              <a:t>การท</a:t>
            </a:r>
            <a:r>
              <a:rPr lang="th-TH" dirty="0" smtClean="0"/>
              <a:t>�ำ ผิด เช่น การถูกตาข่าย</a:t>
            </a:r>
          </a:p>
          <a:p>
            <a:r>
              <a:rPr lang="th-TH" dirty="0" err="1" smtClean="0"/>
              <a:t>การล</a:t>
            </a:r>
            <a:r>
              <a:rPr lang="th-TH" dirty="0" smtClean="0"/>
              <a:t>�</a:t>
            </a:r>
            <a:r>
              <a:rPr lang="th-TH" dirty="0" err="1" smtClean="0"/>
              <a:t>้ำ</a:t>
            </a:r>
            <a:r>
              <a:rPr lang="th-TH" dirty="0" smtClean="0"/>
              <a:t>เส้นแบ่งแดน ลูกบอลถูกเสาอากาศด้านผู้ตัดสินที่ 2 เป็นต้น (ผู้ตัดสินที่ 1 ไม่ต้องแสดง</a:t>
            </a:r>
          </a:p>
          <a:p>
            <a:r>
              <a:rPr lang="th-TH" dirty="0" smtClean="0"/>
              <a:t>สัญญาณใดๆ)</a:t>
            </a:r>
          </a:p>
          <a:p>
            <a:r>
              <a:rPr lang="th-TH" dirty="0" smtClean="0"/>
              <a:t>2.3 ผู้ตัดสินที่ 2 ระบุตัวผู้เล่น</a:t>
            </a:r>
            <a:r>
              <a:rPr lang="th-TH" dirty="0" err="1" smtClean="0"/>
              <a:t>ที่ท</a:t>
            </a:r>
            <a:r>
              <a:rPr lang="th-TH" dirty="0" smtClean="0"/>
              <a:t>�</a:t>
            </a:r>
            <a:r>
              <a:rPr lang="th-TH" dirty="0" err="1" smtClean="0"/>
              <a:t>ำผิด</a:t>
            </a:r>
            <a:r>
              <a:rPr lang="th-TH" dirty="0" smtClean="0"/>
              <a:t> (ผู้ตัดสินที่ 1 ไม่ต้องแสดงสัญญาณใดๆ)</a:t>
            </a:r>
          </a:p>
          <a:p>
            <a:r>
              <a:rPr lang="th-TH" dirty="0" smtClean="0"/>
              <a:t>2.4 เมื่อผู้ตัดสินที่ 2 ระบุตัวผู้เล่น</a:t>
            </a:r>
            <a:r>
              <a:rPr lang="th-TH" dirty="0" err="1" smtClean="0"/>
              <a:t>ที่ท</a:t>
            </a:r>
            <a:r>
              <a:rPr lang="th-TH" dirty="0" smtClean="0"/>
              <a:t>�</a:t>
            </a:r>
            <a:r>
              <a:rPr lang="th-TH" dirty="0" err="1" smtClean="0"/>
              <a:t>ำผิด</a:t>
            </a:r>
            <a:r>
              <a:rPr lang="th-TH" dirty="0" smtClean="0"/>
              <a:t> ผู้ตัดสินที่ 1 จะเป็นผู้แสดงสัญญาณชี้แดน</a:t>
            </a:r>
          </a:p>
          <a:p>
            <a:r>
              <a:rPr lang="th-TH" dirty="0" smtClean="0"/>
              <a:t>ที่จะได้เป็นฝ่ายเสิร์ฟครั้งต่อไป จากนั้นผู้ตัดสินที่ 2 จึงแสดงสัญญาณตามผู้ตัดสินที่ 1</a:t>
            </a:r>
            <a:endParaRPr lang="th-TH" dirty="0"/>
          </a:p>
        </p:txBody>
      </p:sp>
    </p:spTree>
  </p:cSld>
  <p:clrMapOvr>
    <a:masterClrMapping/>
  </p:clrMapOvr>
  <p:transition spd="med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1376981015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45719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4000" b="1" dirty="0">
                <a:solidFill>
                  <a:srgbClr val="FF0000"/>
                </a:solidFill>
              </a:rPr>
              <a:t>3.2.2 การเตรียมด้านร่างกาย</a:t>
            </a:r>
          </a:p>
          <a:p>
            <a:pPr>
              <a:buNone/>
            </a:pPr>
            <a:r>
              <a:rPr lang="th-TH" sz="4000" b="1" dirty="0">
                <a:solidFill>
                  <a:srgbClr val="FF0000"/>
                </a:solidFill>
              </a:rPr>
              <a:t>3.2.2.1 สร้างร่างกายให้พร้อม</a:t>
            </a:r>
            <a:r>
              <a:rPr lang="th-TH" sz="4000" b="1" dirty="0" smtClean="0">
                <a:solidFill>
                  <a:srgbClr val="FF0000"/>
                </a:solidFill>
              </a:rPr>
              <a:t>เสมอสำหรับการทำหน้าที่</a:t>
            </a:r>
            <a:endParaRPr lang="th-TH" sz="40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th-TH" sz="4000" b="1" dirty="0">
                <a:solidFill>
                  <a:srgbClr val="FF0000"/>
                </a:solidFill>
              </a:rPr>
              <a:t>3.2.2.2 </a:t>
            </a:r>
            <a:r>
              <a:rPr lang="th-TH" sz="4000" b="1" dirty="0" smtClean="0">
                <a:solidFill>
                  <a:srgbClr val="FF0000"/>
                </a:solidFill>
              </a:rPr>
              <a:t>ทำร่างกาย</a:t>
            </a:r>
            <a:r>
              <a:rPr lang="th-TH" sz="4000" b="1" dirty="0">
                <a:solidFill>
                  <a:srgbClr val="FF0000"/>
                </a:solidFill>
              </a:rPr>
              <a:t>ให้ดูดีอยู่เสมอ (เหมือนนักกีฬาแต่ต้องไม่เหมือนคนอ้วนๆ)</a:t>
            </a:r>
          </a:p>
          <a:p>
            <a:pPr>
              <a:buNone/>
            </a:pPr>
            <a:r>
              <a:rPr lang="th-TH" sz="4000" b="1" dirty="0">
                <a:solidFill>
                  <a:srgbClr val="FF0000"/>
                </a:solidFill>
              </a:rPr>
              <a:t>3.2.3 การเตรียมด้านจิตวิทยา</a:t>
            </a:r>
          </a:p>
          <a:p>
            <a:pPr>
              <a:buNone/>
            </a:pPr>
            <a:r>
              <a:rPr lang="th-TH" sz="4000" b="1" dirty="0">
                <a:solidFill>
                  <a:srgbClr val="FF0000"/>
                </a:solidFill>
              </a:rPr>
              <a:t>3.2.3.1 ต้องหนักแน่นในสภาวะที่กดดัน</a:t>
            </a:r>
          </a:p>
          <a:p>
            <a:pPr>
              <a:buNone/>
            </a:pPr>
            <a:r>
              <a:rPr lang="th-TH" sz="4000" b="1" dirty="0">
                <a:solidFill>
                  <a:srgbClr val="FF0000"/>
                </a:solidFill>
              </a:rPr>
              <a:t>3.2.3.2 สามารถให้จบเซต และเสร็จสิ้นการแข่งขันในช่วง</a:t>
            </a:r>
            <a:r>
              <a:rPr lang="th-TH" sz="4000" b="1" dirty="0" smtClean="0">
                <a:solidFill>
                  <a:srgbClr val="FF0000"/>
                </a:solidFill>
              </a:rPr>
              <a:t>วิกฤตได้</a:t>
            </a:r>
            <a:r>
              <a:rPr lang="th-TH" sz="4000" b="1" dirty="0">
                <a:solidFill>
                  <a:srgbClr val="FF0000"/>
                </a:solidFill>
              </a:rPr>
              <a:t>อย่างถูกต้อง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xmlns="" val="24935957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txBody>
          <a:bodyPr>
            <a:normAutofit/>
          </a:bodyPr>
          <a:lstStyle/>
          <a:p>
            <a:r>
              <a:rPr lang="th-TH" b="1" dirty="0" smtClean="0"/>
              <a:t>ผู้ตัดสินที่ 1 แสดงสัญญาณระบุทีมที่ได้เสิร์ฟและอนุญาตให้เสิร์ฟ</a:t>
            </a:r>
            <a:endParaRPr lang="th-TH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786058"/>
            <a:ext cx="266515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500306"/>
            <a:ext cx="22669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ผู้ตัดสินที่ 1 แสดงสัญญาณการเปลี่ยนแดน</a:t>
            </a:r>
            <a:endParaRPr lang="th-TH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14488"/>
            <a:ext cx="1978675" cy="354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714488"/>
            <a:ext cx="2019005" cy="361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908"/>
          </a:xfrm>
        </p:spPr>
        <p:txBody>
          <a:bodyPr/>
          <a:lstStyle/>
          <a:p>
            <a:r>
              <a:rPr lang="th-TH" b="1" dirty="0" smtClean="0"/>
              <a:t>ผู้ตัดสินที่ 1 แสดงสัญญาณมือการขอเวลานอก</a:t>
            </a:r>
            <a:endParaRPr lang="th-TH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984377" y="1600200"/>
            <a:ext cx="31752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4422"/>
          </a:xfrm>
        </p:spPr>
        <p:txBody>
          <a:bodyPr/>
          <a:lstStyle/>
          <a:p>
            <a:r>
              <a:rPr lang="th-TH" b="1" dirty="0" smtClean="0"/>
              <a:t>ผู้ตัดสินที่ 1 แสดงสัญญาณการขอเปลี่ยนตัว</a:t>
            </a:r>
            <a:endParaRPr lang="th-TH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012634" y="1600200"/>
            <a:ext cx="31187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288"/>
          </a:xfrm>
        </p:spPr>
        <p:txBody>
          <a:bodyPr>
            <a:normAutofit/>
          </a:bodyPr>
          <a:lstStyle/>
          <a:p>
            <a:r>
              <a:rPr lang="th-TH" b="1" dirty="0" smtClean="0"/>
              <a:t>ลงโทษผิดมารยาท แสดงใบเหลืองเพื่อลงโทษนักกีฬาหรือเจ้าหน้าที่ทีมคนนั้นๆโดยระบุตัว</a:t>
            </a:r>
            <a:r>
              <a:rPr lang="th-TH" b="1" dirty="0" err="1" smtClean="0"/>
              <a:t>ผู้ท</a:t>
            </a:r>
            <a:r>
              <a:rPr lang="th-TH" b="1" dirty="0" smtClean="0"/>
              <a:t>�</a:t>
            </a:r>
            <a:r>
              <a:rPr lang="th-TH" b="1" dirty="0" err="1" smtClean="0"/>
              <a:t>ำผิด</a:t>
            </a:r>
            <a:r>
              <a:rPr lang="th-TH" b="1" dirty="0" smtClean="0"/>
              <a:t> (ดังภาพ)</a:t>
            </a:r>
            <a:endParaRPr lang="th-TH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071678"/>
            <a:ext cx="23431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071678"/>
            <a:ext cx="23336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ให้ออกจากการแข่งขัน (เฉพาะเซตนั้น) แสดงใบแดงเพื่อให้นักกีฬาหรือเจ้าหน้าที่คนนั้นๆออกจากการแข่งขันเฉพาะในเซตนั้น</a:t>
            </a:r>
            <a:endParaRPr lang="th-TH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071678"/>
            <a:ext cx="23431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071678"/>
            <a:ext cx="23336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ตัดสิทธิ์ออกจากการแข่งขัน (ตลอดทั้งนัด) แสดงใบเหลือง + ใบแดง เพื่อตัดสิทธิ์</a:t>
            </a:r>
            <a:br>
              <a:rPr lang="th-TH" b="1" dirty="0" smtClean="0"/>
            </a:br>
            <a:r>
              <a:rPr lang="th-TH" b="1" dirty="0" smtClean="0"/>
              <a:t>นักกีฬาหรือเจ้าหน้าที่ทีมให้ออกจากการแข่งขันตลอดทั้งนัดนั้น </a:t>
            </a:r>
            <a:endParaRPr lang="th-TH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285992"/>
            <a:ext cx="23431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214554"/>
            <a:ext cx="23336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th-TH" b="1" dirty="0" smtClean="0"/>
              <a:t>ผู้ตัดสินที่ 1 แสดงสัญญาณจบการแข่งขัน</a:t>
            </a:r>
            <a:endParaRPr lang="th-TH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96017" y="1285875"/>
            <a:ext cx="263769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ผู้ตัดสินที่ 1 แสดงสัญญาณไม่โยนหรือปล่อยลูกขณะเสิร์ฟ</a:t>
            </a:r>
            <a:endParaRPr lang="th-TH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14422"/>
            <a:ext cx="2843230" cy="421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214422"/>
            <a:ext cx="2786082" cy="415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สี่เหลี่ยมผืนผ้า 5"/>
          <p:cNvSpPr/>
          <p:nvPr/>
        </p:nvSpPr>
        <p:spPr>
          <a:xfrm>
            <a:off x="1142976" y="5903893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/>
              <a:t>หงายฝ่ามือเหยียดแขนแล้วยกแขนขึ้นตรงๆโดยแขนไม่งอ</a:t>
            </a:r>
            <a:endParaRPr lang="th-TH" b="1" dirty="0"/>
          </a:p>
        </p:txBody>
      </p:sp>
    </p:spTree>
  </p:cSld>
  <p:clrMapOvr>
    <a:masterClrMapping/>
  </p:clrMapOvr>
  <p:transition spd="med">
    <p:comb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1482667017453.jpg"/>
          <p:cNvPicPr>
            <a:picLocks noGrp="1" noChangeAspect="1"/>
          </p:cNvPicPr>
          <p:nvPr isPhoto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ผู้ตัดสินที่ 1 แสดงสัญญาณ</a:t>
            </a:r>
            <a:r>
              <a:rPr lang="th-TH" b="1" dirty="0" err="1" smtClean="0"/>
              <a:t>เกินก</a:t>
            </a:r>
            <a:r>
              <a:rPr lang="th-TH" b="1" dirty="0" smtClean="0"/>
              <a:t>�</a:t>
            </a:r>
            <a:r>
              <a:rPr lang="th-TH" b="1" dirty="0" err="1" smtClean="0"/>
              <a:t>ำหนด</a:t>
            </a:r>
            <a:r>
              <a:rPr lang="th-TH" b="1" dirty="0" smtClean="0"/>
              <a:t>เวลาเสิร์ฟ</a:t>
            </a:r>
            <a:endParaRPr lang="th-TH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428736"/>
            <a:ext cx="26765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214282" y="6072206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/>
              <a:t>ชูนิ้วแปดนิ้วแยกออกจากกัน โดยพับนิ้วนางและนิ้วก้อยของมือข้างหนึ่ง</a:t>
            </a:r>
            <a:endParaRPr lang="th-TH" b="1" dirty="0"/>
          </a:p>
        </p:txBody>
      </p:sp>
    </p:spTree>
  </p:cSld>
  <p:clrMapOvr>
    <a:masterClrMapping/>
  </p:clrMapOvr>
  <p:transition spd="med">
    <p:comb/>
  </p:transition>
</p:sld>
</file>

<file path=ppt/theme/theme1.xml><?xml version="1.0" encoding="utf-8"?>
<a:theme xmlns:a="http://schemas.openxmlformats.org/drawingml/2006/main" name="งานนำเสนอ1">
  <a:themeElements>
    <a:clrScheme name="อุดมสมบูรณ์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อุดมสมบูรณ์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งานนำเสนอ1</Template>
  <TotalTime>1151</TotalTime>
  <Words>11607</Words>
  <Application>Microsoft Office PowerPoint</Application>
  <PresentationFormat>นำเสนอทางหน้าจอ (4:3)</PresentationFormat>
  <Paragraphs>719</Paragraphs>
  <Slides>138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138</vt:i4>
      </vt:variant>
    </vt:vector>
  </HeadingPairs>
  <TitlesOfParts>
    <vt:vector size="139" baseType="lpstr">
      <vt:lpstr>งานนำเสนอ1</vt:lpstr>
      <vt:lpstr>  กติกาการแข่งขันวอลเลย์บอล  ฉบับปี พ.ศ. 2556 – 2559  (2013 – 2016)  อนุมัติตามมติที่ประชุมใหญ่สหพันธ์วอลเลย์บอลนานาชาติ  ครั้งที่ 33 ประจำปี 2012  ณ ประเทศสหรัฐอเมริกา   นำเสนอโดย  นายบริพัฒน์  ศิริเลิศ ครู ชำนาญการพิเศษ  โรงเรียนนาเชือกพิทยาสรรค์  สพม.26  </vt:lpstr>
      <vt:lpstr>สิ่งที่คาดหวัง</vt:lpstr>
      <vt:lpstr>   คุณลักษณะของผู้ตัดสินที่ดี (Qualities of A Good Referee) </vt:lpstr>
      <vt:lpstr>ภาพนิ่ง 4</vt:lpstr>
      <vt:lpstr> 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สิ่งอำนวยความสะดวกและอุปกรณ์  (FACILITIES AND EQUIPMENTS) </vt:lpstr>
      <vt:lpstr>กติกาข้อที่ 2 ตาข่ายและเสาขึงตาข่าย (NET AND POSTS) </vt:lpstr>
      <vt:lpstr>ภาพนิ่ง 20</vt:lpstr>
      <vt:lpstr>ภาพนิ่ง 21</vt:lpstr>
      <vt:lpstr>ภาพนิ่ง 22</vt:lpstr>
      <vt:lpstr>กติกาข้อที่ 3 ลูกบอล (BALLS) </vt:lpstr>
      <vt:lpstr>ผู้เข้าร่วมการแข่งขัน  (PARTICIPANTS)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กติกาข้อที่ 5 ผู้นำของทีม (TEAM LEADER) </vt:lpstr>
      <vt:lpstr>รูปแบบของการแข่งขัน  (PLAYING FORMAT) 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ลักษณะของการเล่น  (PLAYING ACTION</vt:lpstr>
      <vt:lpstr>กติกาข้อที่ 9 การเล่นลูกบอล (PLAYING THE BALL) </vt:lpstr>
      <vt:lpstr>ภาพนิ่ง 43</vt:lpstr>
      <vt:lpstr>กติกาข้อที่ 10 ลูกบอลที่บริเวณตาข่าย (BALL AT THE NET) </vt:lpstr>
      <vt:lpstr>กติกาข้อที่ 11 ผู้เล่นที่บริเวณตาข่าย (PLAYER AT THE NET) </vt:lpstr>
      <vt:lpstr>กติกาข้อที่ 12 การเสิร์ฟ (SERVICE) </vt:lpstr>
      <vt:lpstr>กติกาข้อที่ 13 การรุก (ATTACK HIT) </vt:lpstr>
      <vt:lpstr>กติกาข้อ 14 การสกัดกั้น (BLOCK) </vt:lpstr>
      <vt:lpstr>การหยุดการเล่น การถ่วงเวลา และการหยุดพัก  (INTERRUPTION DELAYS AND INTERVALS) </vt:lpstr>
      <vt:lpstr>ภาพนิ่ง 50</vt:lpstr>
      <vt:lpstr>ภาพนิ่ง 51</vt:lpstr>
      <vt:lpstr>ภาพนิ่ง 52</vt:lpstr>
      <vt:lpstr>ภาพนิ่ง 53</vt:lpstr>
      <vt:lpstr>ภาพนิ่ง 54</vt:lpstr>
      <vt:lpstr>ภาพนิ่ง 55</vt:lpstr>
      <vt:lpstr>ภาพนิ่ง 56</vt:lpstr>
      <vt:lpstr>ภาพนิ่ง 57</vt:lpstr>
      <vt:lpstr>ภาพนิ่ง 58</vt:lpstr>
      <vt:lpstr>ภาพนิ่ง 59</vt:lpstr>
      <vt:lpstr>ภาพนิ่ง 60</vt:lpstr>
      <vt:lpstr>ภาพนิ่ง 61</vt:lpstr>
      <vt:lpstr>กติกาข้อที่ 16 การถ่วงเวลาการเล่น (GAME DELAYS) </vt:lpstr>
      <vt:lpstr>ภาพนิ่ง 63</vt:lpstr>
      <vt:lpstr>กติกาข้อที่ 17 การหยุดการเล่นที่ได้รับการยกเว้น (EXCEPTIONAL GAME ITERRUPTIONS) </vt:lpstr>
      <vt:lpstr>กติกาข้อที่ 18 การหยุดพักและการเปลี่ยนแดน (INTERVALS AND CHANGE OF COURTS) </vt:lpstr>
      <vt:lpstr>ผู้เล่นตัวรับอิสระ  (THE LIBERO PLAYER) </vt:lpstr>
      <vt:lpstr>กติกาข้อที่20 ข้อกำหนดเรื่องมารยาท (REQUIREMENTS OF CONDUCT) </vt:lpstr>
      <vt:lpstr>กติกาข้อที่22 การผิดมารยาทและการลงโทษ (MISCONDUCT AND ITS SANCTIONS) </vt:lpstr>
      <vt:lpstr>ภาพนิ่ง 69</vt:lpstr>
      <vt:lpstr>ภาพนิ่ง 70</vt:lpstr>
      <vt:lpstr>ภาพนิ่ง 71</vt:lpstr>
      <vt:lpstr>ภาพนิ่ง 72</vt:lpstr>
      <vt:lpstr>ภาพนิ่ง 73</vt:lpstr>
      <vt:lpstr>ภาพนิ่ง 74</vt:lpstr>
      <vt:lpstr>ภาพนิ่ง 75</vt:lpstr>
      <vt:lpstr>ผู้ตัดสิน ความรับผิดชอบ และสัญญาณตามกติกาการแข่งขัน  (THE REFEREES, THEIR RESPONSHIBILITIES AND OFFICIAL SIGNALS) </vt:lpstr>
      <vt:lpstr>ภาพนิ่ง 77</vt:lpstr>
      <vt:lpstr>ระดับการลงโทษ (Sanction Scale)</vt:lpstr>
      <vt:lpstr>ภาพนิ่ง 79</vt:lpstr>
      <vt:lpstr>ภาพนิ่ง 80</vt:lpstr>
      <vt:lpstr>วิธีการปฏิบัติในการลงโทษ</vt:lpstr>
      <vt:lpstr>ภาพนิ่ง 82</vt:lpstr>
      <vt:lpstr>การปฏิบัติในการลงโทษถ่วงเวลา</vt:lpstr>
      <vt:lpstr>ผู้ตัดสินที่ 1 แสดงสัญญาณการเตือนถ่วงเวลา</vt:lpstr>
      <vt:lpstr>ภาพนิ่ง 85</vt:lpstr>
      <vt:lpstr>ภาพนิ่ง 86</vt:lpstr>
      <vt:lpstr>ลักษณะส�ำคัญของการขออนุญาตที่เป็นการถ่วงเวลาโดยตรง</vt:lpstr>
      <vt:lpstr>การแสดงสัญญาณมือส􀂷ำหรับผู้ตัดสินที่ 1</vt:lpstr>
      <vt:lpstr>ภาพนิ่ง 89</vt:lpstr>
      <vt:lpstr>ผู้ตัดสินที่ 1 แสดงสัญญาณระบุทีมที่ได้เสิร์ฟและอนุญาตให้เสิร์ฟ</vt:lpstr>
      <vt:lpstr>ผู้ตัดสินที่ 1 แสดงสัญญาณการเปลี่ยนแดน</vt:lpstr>
      <vt:lpstr>ผู้ตัดสินที่ 1 แสดงสัญญาณมือการขอเวลานอก</vt:lpstr>
      <vt:lpstr>ผู้ตัดสินที่ 1 แสดงสัญญาณการขอเปลี่ยนตัว</vt:lpstr>
      <vt:lpstr>ลงโทษผิดมารยาท แสดงใบเหลืองเพื่อลงโทษนักกีฬาหรือเจ้าหน้าที่ทีมคนนั้นๆโดยระบุตัวผู้ท�ำผิด (ดังภาพ)</vt:lpstr>
      <vt:lpstr>ให้ออกจากการแข่งขัน (เฉพาะเซตนั้น) แสดงใบแดงเพื่อให้นักกีฬาหรือเจ้าหน้าที่คนนั้นๆออกจากการแข่งขันเฉพาะในเซตนั้น</vt:lpstr>
      <vt:lpstr>ตัดสิทธิ์ออกจากการแข่งขัน (ตลอดทั้งนัด) แสดงใบเหลือง + ใบแดง เพื่อตัดสิทธิ์ นักกีฬาหรือเจ้าหน้าที่ทีมให้ออกจากการแข่งขันตลอดทั้งนัดนั้น </vt:lpstr>
      <vt:lpstr>ผู้ตัดสินที่ 1 แสดงสัญญาณจบการแข่งขัน</vt:lpstr>
      <vt:lpstr>ผู้ตัดสินที่ 1 แสดงสัญญาณไม่โยนหรือปล่อยลูกขณะเสิร์ฟ</vt:lpstr>
      <vt:lpstr>ผู้ตัดสินที่ 1 แสดงสัญญาณเกินก�ำหนดเวลาเสิร์ฟ</vt:lpstr>
      <vt:lpstr>ผู้ตัดสินที่ 1 แสดงสัญญาณการสกัดกั้นผิดระเบียบ</vt:lpstr>
      <vt:lpstr>ผู้ตัดสินที่ 1 แสดงสัญญาณการผิดต�ำแหน่งหรือผิดล�ำดับ</vt:lpstr>
      <vt:lpstr>ผู้ตัดสินที่ 1 แสดงสัญญาณลูกดี (ลูกลงสนาม)</vt:lpstr>
      <vt:lpstr>ลูกออก (ลูกออกนอกสนาม)</vt:lpstr>
      <vt:lpstr>ผู้ตัดสินที่ 1 แสดงสัญญาณจับหรือทุ่มลูกบอล</vt:lpstr>
      <vt:lpstr>ผู้ตัดสินที่ 1 แสดงสัญญาณการถูกลูกสองครั้ง</vt:lpstr>
      <vt:lpstr>ผู้ตัดสินที่ 1 แสดงสัญญาณการเล่นลูก 4 ครั้ง</vt:lpstr>
      <vt:lpstr>ผู้ตัดสินที่ 1 แสดงสัญญาณผู้เล่นถูกตาข่ายหรือเสิร์ฟไม่ข้ามตาข่าย</vt:lpstr>
      <vt:lpstr>ผู้ตัดสินที่ 1 แสดงสัญญาณการล�้ำเหนือตาข่าย</vt:lpstr>
      <vt:lpstr>การรุกที่ผิดระเบียบโดยผู้เล่นแดนหลังหรือรุกลูกที่มาจากการเสิร์ฟ หรือรุกลูกที่มาจากการเซตของผู้เล่นตัวรับอิสระที่อยู่ในแดนหน้า โดยชูแขนขึ้นแล้วพับลง</vt:lpstr>
      <vt:lpstr>ผู้ตัดสินที่ 1 แสดงสัญญาณการล�้ำใต้ตาข่ายหรือลูกลอดใต้ตาข่าย</vt:lpstr>
      <vt:lpstr>ผู้ตัดสินที่ 1 แสดงสัญญาณให้เล่นใหม่</vt:lpstr>
      <vt:lpstr>ผู้ตัดสินที่ 1 แสดงสัญญาณลูกบอลถูกผู้เล่นแล้วออก</vt:lpstr>
      <vt:lpstr>ผู้ตัดสินที่ 1   เตือนถ่วงเวลาและลงโทษถ่วงเวลา</vt:lpstr>
      <vt:lpstr>เทคนิคการปฏิบัติหน้าที่ผู้ตัดสินที่ 2</vt:lpstr>
      <vt:lpstr>ภาพนิ่ง 115</vt:lpstr>
      <vt:lpstr>3. ความรับผิดชอบของผู้ตัดสินที่ 2</vt:lpstr>
      <vt:lpstr>4. ต�ำแหน่งที่อยู่ของทีม ผู้ตัดสินที่ 2 มีส่วนเกี่ยวข้องกับทีม เมื่อ</vt:lpstr>
      <vt:lpstr>5. ผู้ตัดสินที่ 2 มีส่วนเกี่ยวข้องกับผู้ฝึกสอน เมื่อ</vt:lpstr>
      <vt:lpstr>ภาพนิ่ง 119</vt:lpstr>
      <vt:lpstr>ภาพนิ่ง 120</vt:lpstr>
      <vt:lpstr>ภาพนิ่ง 121</vt:lpstr>
      <vt:lpstr>ภาพนิ่ง 122</vt:lpstr>
      <vt:lpstr>ภาพนิ่ง 123</vt:lpstr>
      <vt:lpstr>ภาพนิ่ง 124</vt:lpstr>
      <vt:lpstr>ภาพนิ่ง 125</vt:lpstr>
      <vt:lpstr>ภาพนิ่ง 126</vt:lpstr>
      <vt:lpstr>ภาพนิ่ง 127</vt:lpstr>
      <vt:lpstr>ภาพนิ่ง 128</vt:lpstr>
      <vt:lpstr>การดíำเนินการช่วงพิธีการก่อนการแข่งขัน</vt:lpstr>
      <vt:lpstr>ภาพนิ่ง 130</vt:lpstr>
      <vt:lpstr>ลำดับขั้นตอนการขอเปลี่ยนตัว (1 คน)</vt:lpstr>
      <vt:lpstr>ภาพนิ่ง 132</vt:lpstr>
      <vt:lpstr>ภาพนิ่ง 133</vt:lpstr>
      <vt:lpstr>ภาพนิ่ง 134</vt:lpstr>
      <vt:lpstr>ภาพนิ่ง 135</vt:lpstr>
      <vt:lpstr>ภาพนิ่ง 136</vt:lpstr>
      <vt:lpstr>ภาพนิ่ง 137</vt:lpstr>
      <vt:lpstr>   ท่านอยกทราบอะไรอีกบ้าง ? ......................................................................................................................................................................................................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กติกาการแข่งขันวอลเลย์บอล  ฉบับปี พ.ศ. 2556 – 2559  (2013 – 2016)  อนุมัติตามมติที่ประชุมใหญ่สหพันธ์วอลเลย์บอลนานาชาติ  ครั้งที่ 33 ประจำปี 2012  ณ ประเทศสหรัฐอเมริกา  แปลและเรียบเรียงโดย  เรืออากาศโท ชาญฤทธิ์ วงษ์ประเสริฐ  คณะกรรมการบริหารสหพันธ์วอลเลย์บอลนานาชาติ  และ  นายทรงศักดิ์ เจริญพงศ์  คณะกรรมการฝ่ายผู้ตัดสินสหพันธ์วอลเลย์บอลนานาชาติ</dc:title>
  <dc:creator>computer-pc</dc:creator>
  <cp:lastModifiedBy>planning</cp:lastModifiedBy>
  <cp:revision>89</cp:revision>
  <dcterms:created xsi:type="dcterms:W3CDTF">2017-11-22T10:58:11Z</dcterms:created>
  <dcterms:modified xsi:type="dcterms:W3CDTF">2020-06-04T10:18:01Z</dcterms:modified>
</cp:coreProperties>
</file>