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16" r:id="rId2"/>
    <p:sldId id="309" r:id="rId3"/>
    <p:sldId id="311" r:id="rId4"/>
    <p:sldId id="313" r:id="rId5"/>
    <p:sldId id="317" r:id="rId6"/>
    <p:sldId id="305" r:id="rId7"/>
    <p:sldId id="307" r:id="rId8"/>
    <p:sldId id="293" r:id="rId9"/>
    <p:sldId id="294" r:id="rId10"/>
    <p:sldId id="295" r:id="rId11"/>
    <p:sldId id="296" r:id="rId12"/>
    <p:sldId id="297" r:id="rId13"/>
    <p:sldId id="298" r:id="rId14"/>
    <p:sldId id="287" r:id="rId15"/>
  </p:sldIdLst>
  <p:sldSz cx="17610138" cy="9906000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A311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49" d="100"/>
          <a:sy n="49" d="100"/>
        </p:scale>
        <p:origin x="6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276210" y="1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r">
              <a:defRPr sz="1100"/>
            </a:lvl1pPr>
          </a:lstStyle>
          <a:p>
            <a:fld id="{643BA167-B32A-40FB-874F-57537166F39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600325" y="857250"/>
            <a:ext cx="4113213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53" tIns="43727" rIns="87453" bIns="43727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31601" y="3300793"/>
            <a:ext cx="7450661" cy="2699958"/>
          </a:xfrm>
          <a:prstGeom prst="rect">
            <a:avLst/>
          </a:prstGeom>
        </p:spPr>
        <p:txBody>
          <a:bodyPr vert="horz" lIns="87453" tIns="43727" rIns="87453" bIns="43727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6514666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276210" y="6514666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r">
              <a:defRPr sz="1100"/>
            </a:lvl1pPr>
          </a:lstStyle>
          <a:p>
            <a:fld id="{348587AC-88BB-4AD4-967F-E1674A9919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834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86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011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990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173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881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0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233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450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209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18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212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39FB6-DE12-476B-A3EA-A86BF6E407F2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64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B1C03E-618D-4CBC-A981-6691B427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5" y="4424887"/>
            <a:ext cx="16913182" cy="5225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6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นายเกรียงไกร  บุญตาแสง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ครูปฏิบัติหน้าที่ ผู้ช่วยผู้อำนวยการกลุ่มงานรักษาความปลอดภัย และจราจร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กลุ่มบริหารงานกิจการนักเรียน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สำนักงานเขตพื้นที่การศึกษามัธยมศึกษามหาสารคาม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สำนักงานคณะกรรมการการศึกษาขั้นพื้นฐาน  กระทรวงศึกษาธิการ</a:t>
            </a:r>
          </a:p>
        </p:txBody>
      </p:sp>
      <p:sp>
        <p:nvSpPr>
          <p:cNvPr id="7" name="ชื่อเรื่อง 6">
            <a:extLst>
              <a:ext uri="{FF2B5EF4-FFF2-40B4-BE49-F238E27FC236}">
                <a16:creationId xmlns:a16="http://schemas.microsoft.com/office/drawing/2014/main" id="{543C8796-B3A6-4519-A006-43D660C0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469" y="130216"/>
            <a:ext cx="11887200" cy="4082555"/>
          </a:xfrm>
        </p:spPr>
        <p:txBody>
          <a:bodyPr>
            <a:normAutofit fontScale="90000"/>
          </a:bodyPr>
          <a:lstStyle/>
          <a:p>
            <a:pPr algn="ctr"/>
            <a:br>
              <a:rPr lang="th-TH" sz="9677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  <a:b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กลุ่มบริหารงานกิจการนักเรียน</a:t>
            </a:r>
            <a:b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br>
              <a:rPr lang="th-TH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8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 loop="1">
            <p:snd r:embed="rId2" name="bomb.wav"/>
          </p:stSnd>
        </p:sndAc>
      </p:transition>
    </mc:Choice>
    <mc:Fallback xmlns="">
      <p:transition spd="slow">
        <p:split orient="vert"/>
        <p:sndAc>
          <p:stSnd loop="1">
            <p:snd r:embed="rId4" name="bomb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id="{8F9DF8A6-208E-498B-B53C-829BDD61B11A}"/>
              </a:ext>
            </a:extLst>
          </p:cNvPr>
          <p:cNvSpPr/>
          <p:nvPr/>
        </p:nvSpPr>
        <p:spPr>
          <a:xfrm>
            <a:off x="0" y="296141"/>
            <a:ext cx="4033157" cy="981488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8EE76E2-11C5-4350-87F0-EC558903FD7A}"/>
              </a:ext>
            </a:extLst>
          </p:cNvPr>
          <p:cNvSpPr txBox="1"/>
          <p:nvPr/>
        </p:nvSpPr>
        <p:spPr>
          <a:xfrm>
            <a:off x="381000" y="433137"/>
            <a:ext cx="6431882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</a:t>
            </a: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รด.จราจร</a:t>
            </a: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0C487BB-FD67-4A2A-AD35-11ACBCFFF9A7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526D6B4D-2ADE-46D2-9A3D-0BE70E18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" y="1551620"/>
            <a:ext cx="5113747" cy="3836809"/>
          </a:xfrm>
          <a:prstGeom prst="rect">
            <a:avLst/>
          </a:prstGeom>
        </p:spPr>
      </p:pic>
      <p:pic>
        <p:nvPicPr>
          <p:cNvPr id="23" name="Picture 22" descr="A picture containing ground, person, outdoor, standing&#10;&#10;Description automatically generated">
            <a:extLst>
              <a:ext uri="{FF2B5EF4-FFF2-40B4-BE49-F238E27FC236}">
                <a16:creationId xmlns:a16="http://schemas.microsoft.com/office/drawing/2014/main" id="{E5F471F1-3ACC-4C8C-9DCD-98A1BAB7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16" y="1551620"/>
            <a:ext cx="5113747" cy="3836809"/>
          </a:xfrm>
          <a:prstGeom prst="rect">
            <a:avLst/>
          </a:prstGeom>
        </p:spPr>
      </p:pic>
      <p:pic>
        <p:nvPicPr>
          <p:cNvPr id="25" name="Picture 24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6E6F3ADF-E73A-4390-9492-E217FAEDE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602" y="1551620"/>
            <a:ext cx="5113746" cy="3836808"/>
          </a:xfrm>
          <a:prstGeom prst="rect">
            <a:avLst/>
          </a:prstGeom>
        </p:spPr>
      </p:pic>
      <p:pic>
        <p:nvPicPr>
          <p:cNvPr id="27" name="Picture 26" descr="A group of men in uniform&#10;&#10;Description automatically generated with low confidence">
            <a:extLst>
              <a:ext uri="{FF2B5EF4-FFF2-40B4-BE49-F238E27FC236}">
                <a16:creationId xmlns:a16="http://schemas.microsoft.com/office/drawing/2014/main" id="{13F2B48C-A6EA-44AE-BE69-D15387D14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" y="5773051"/>
            <a:ext cx="5113745" cy="3836808"/>
          </a:xfrm>
          <a:prstGeom prst="rect">
            <a:avLst/>
          </a:prstGeom>
        </p:spPr>
      </p:pic>
      <p:pic>
        <p:nvPicPr>
          <p:cNvPr id="29" name="Picture 28" descr="A picture containing person, outdoor, posing, group&#10;&#10;Description automatically generated">
            <a:extLst>
              <a:ext uri="{FF2B5EF4-FFF2-40B4-BE49-F238E27FC236}">
                <a16:creationId xmlns:a16="http://schemas.microsoft.com/office/drawing/2014/main" id="{3F297E1B-5EF0-4AB7-9904-072579585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23" y="5773051"/>
            <a:ext cx="5119740" cy="3836808"/>
          </a:xfrm>
          <a:prstGeom prst="rect">
            <a:avLst/>
          </a:prstGeom>
        </p:spPr>
      </p:pic>
      <p:pic>
        <p:nvPicPr>
          <p:cNvPr id="31" name="Picture 30" descr="A picture containing ground, person, outdoor, group&#10;&#10;Description automatically generated">
            <a:extLst>
              <a:ext uri="{FF2B5EF4-FFF2-40B4-BE49-F238E27FC236}">
                <a16:creationId xmlns:a16="http://schemas.microsoft.com/office/drawing/2014/main" id="{0515F3D3-1556-4D5F-A5C2-982232E14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602" y="5773051"/>
            <a:ext cx="5113746" cy="38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719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id="{403B4AD3-6938-4462-A386-8D266E5AAF89}"/>
              </a:ext>
            </a:extLst>
          </p:cNvPr>
          <p:cNvSpPr/>
          <p:nvPr/>
        </p:nvSpPr>
        <p:spPr>
          <a:xfrm>
            <a:off x="0" y="287305"/>
            <a:ext cx="4850296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864FE00-8E7F-4CD3-8823-B46A70A0F125}"/>
              </a:ext>
            </a:extLst>
          </p:cNvPr>
          <p:cNvSpPr txBox="1"/>
          <p:nvPr/>
        </p:nvSpPr>
        <p:spPr>
          <a:xfrm>
            <a:off x="431916" y="424302"/>
            <a:ext cx="3986463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รด.จราจร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6C5915C-C23C-4A08-87AB-539B5C9AA9FA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people standing on a street&#10;&#10;Description automatically generated with low confidence">
            <a:extLst>
              <a:ext uri="{FF2B5EF4-FFF2-40B4-BE49-F238E27FC236}">
                <a16:creationId xmlns:a16="http://schemas.microsoft.com/office/drawing/2014/main" id="{14287E54-118D-4531-9D62-998CDDD98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2" y="1828138"/>
            <a:ext cx="5204847" cy="3664966"/>
          </a:xfrm>
          <a:prstGeom prst="rect">
            <a:avLst/>
          </a:prstGeom>
        </p:spPr>
      </p:pic>
      <p:pic>
        <p:nvPicPr>
          <p:cNvPr id="21" name="Picture 20" descr="A group of people in a boat&#10;&#10;Description automatically generated with medium confidence">
            <a:extLst>
              <a:ext uri="{FF2B5EF4-FFF2-40B4-BE49-F238E27FC236}">
                <a16:creationId xmlns:a16="http://schemas.microsoft.com/office/drawing/2014/main" id="{368D5564-1CA8-42C7-ACFD-00F3F7AB3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8" y="5882972"/>
            <a:ext cx="5186177" cy="3702404"/>
          </a:xfrm>
          <a:prstGeom prst="rect">
            <a:avLst/>
          </a:prstGeom>
        </p:spPr>
      </p:pic>
      <p:pic>
        <p:nvPicPr>
          <p:cNvPr id="29" name="Picture 28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09216032-5B30-41AD-A658-959A32386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78" y="5882971"/>
            <a:ext cx="5187091" cy="3646145"/>
          </a:xfrm>
          <a:prstGeom prst="rect">
            <a:avLst/>
          </a:prstGeom>
        </p:spPr>
      </p:pic>
      <p:pic>
        <p:nvPicPr>
          <p:cNvPr id="31" name="Picture 30" descr="A group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CE2B2E99-8851-4F83-A3B2-3BC4B98EA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2" y="1856862"/>
            <a:ext cx="5194310" cy="3678627"/>
          </a:xfrm>
          <a:prstGeom prst="rect">
            <a:avLst/>
          </a:prstGeom>
        </p:spPr>
      </p:pic>
      <p:pic>
        <p:nvPicPr>
          <p:cNvPr id="33" name="Picture 32" descr="A picture containing sky, outdoor, road, person&#10;&#10;Description automatically generated">
            <a:extLst>
              <a:ext uri="{FF2B5EF4-FFF2-40B4-BE49-F238E27FC236}">
                <a16:creationId xmlns:a16="http://schemas.microsoft.com/office/drawing/2014/main" id="{36B6246D-3D2E-4AAC-BE63-F78CC2245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79" y="1828138"/>
            <a:ext cx="5187091" cy="3639399"/>
          </a:xfrm>
          <a:prstGeom prst="rect">
            <a:avLst/>
          </a:prstGeom>
        </p:spPr>
      </p:pic>
      <p:pic>
        <p:nvPicPr>
          <p:cNvPr id="35" name="Picture 34" descr="A group of people in orange vests standing next to a tree&#10;&#10;Description automatically generated with medium confidence">
            <a:extLst>
              <a:ext uri="{FF2B5EF4-FFF2-40B4-BE49-F238E27FC236}">
                <a16:creationId xmlns:a16="http://schemas.microsoft.com/office/drawing/2014/main" id="{95621D3A-65EF-4FF9-8D7A-AABDD65E9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77" y="5882972"/>
            <a:ext cx="5222442" cy="37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12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id="{1ED0F0AA-2977-405A-962E-E8AA917484B7}"/>
              </a:ext>
            </a:extLst>
          </p:cNvPr>
          <p:cNvSpPr/>
          <p:nvPr/>
        </p:nvSpPr>
        <p:spPr>
          <a:xfrm>
            <a:off x="-8601" y="268729"/>
            <a:ext cx="5066983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0783B08-3023-4E52-BB72-A6204474C0D5}"/>
              </a:ext>
            </a:extLst>
          </p:cNvPr>
          <p:cNvSpPr txBox="1"/>
          <p:nvPr/>
        </p:nvSpPr>
        <p:spPr>
          <a:xfrm>
            <a:off x="380999" y="405726"/>
            <a:ext cx="4321125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จุดเสี่ยงในโรงเรียน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C775DBE-7EAD-45EF-9017-B7896EE3392B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standing outside&#10;&#10;Description automatically generated with low confidence">
            <a:extLst>
              <a:ext uri="{FF2B5EF4-FFF2-40B4-BE49-F238E27FC236}">
                <a16:creationId xmlns:a16="http://schemas.microsoft.com/office/drawing/2014/main" id="{2B19E8B5-34A3-4156-BEFF-D8FD5D1FF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8" y="1627800"/>
            <a:ext cx="5112641" cy="3834481"/>
          </a:xfrm>
          <a:prstGeom prst="rect">
            <a:avLst/>
          </a:prstGeom>
        </p:spPr>
      </p:pic>
      <p:pic>
        <p:nvPicPr>
          <p:cNvPr id="11" name="Picture 10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AC21172A-D8D4-4551-AFA5-86FB0A95D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96" y="5801926"/>
            <a:ext cx="4988508" cy="3742225"/>
          </a:xfrm>
          <a:prstGeom prst="rect">
            <a:avLst/>
          </a:prstGeom>
        </p:spPr>
      </p:pic>
      <p:pic>
        <p:nvPicPr>
          <p:cNvPr id="14" name="Picture 13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7417CFA6-F41C-4BEA-A033-A98B26D6E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08" y="5801926"/>
            <a:ext cx="5310632" cy="3835345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EF801E-45C1-4FF5-A106-FC8A831C2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94" y="1627800"/>
            <a:ext cx="5110644" cy="38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6246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ลูกศร: รูปห้าเหลี่ยม 13">
            <a:extLst>
              <a:ext uri="{FF2B5EF4-FFF2-40B4-BE49-F238E27FC236}">
                <a16:creationId xmlns:a16="http://schemas.microsoft.com/office/drawing/2014/main" id="{F39636D1-8C78-43FE-9802-9B1AE64F02D5}"/>
              </a:ext>
            </a:extLst>
          </p:cNvPr>
          <p:cNvSpPr/>
          <p:nvPr/>
        </p:nvSpPr>
        <p:spPr>
          <a:xfrm>
            <a:off x="0" y="317460"/>
            <a:ext cx="6011694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BCD9AA6-EB6D-4739-B78B-E80C19411029}"/>
              </a:ext>
            </a:extLst>
          </p:cNvPr>
          <p:cNvSpPr txBox="1"/>
          <p:nvPr/>
        </p:nvSpPr>
        <p:spPr>
          <a:xfrm>
            <a:off x="380999" y="454458"/>
            <a:ext cx="5399089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จุดเสี่ยงภายในโรงเรียน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4892B70-6095-4C89-83C7-CFAFD0912B5E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on a boat&#10;&#10;Description automatically generated">
            <a:extLst>
              <a:ext uri="{FF2B5EF4-FFF2-40B4-BE49-F238E27FC236}">
                <a16:creationId xmlns:a16="http://schemas.microsoft.com/office/drawing/2014/main" id="{6CE25FAC-8187-46C1-B2F4-C17E455FD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5" y="1755211"/>
            <a:ext cx="5167483" cy="3875613"/>
          </a:xfrm>
          <a:prstGeom prst="rect">
            <a:avLst/>
          </a:prstGeom>
        </p:spPr>
      </p:pic>
      <p:pic>
        <p:nvPicPr>
          <p:cNvPr id="8" name="Picture 7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5EC8D762-F36B-4C48-87F9-0DB3A9246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56" y="1756604"/>
            <a:ext cx="5165626" cy="3874220"/>
          </a:xfrm>
          <a:prstGeom prst="rect">
            <a:avLst/>
          </a:prstGeom>
        </p:spPr>
      </p:pic>
      <p:pic>
        <p:nvPicPr>
          <p:cNvPr id="11" name="Picture 10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0E4497BD-530B-414B-A82C-2C842C227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49" y="1755211"/>
            <a:ext cx="5167484" cy="3875613"/>
          </a:xfrm>
          <a:prstGeom prst="rect">
            <a:avLst/>
          </a:prstGeom>
        </p:spPr>
      </p:pic>
      <p:pic>
        <p:nvPicPr>
          <p:cNvPr id="15" name="Picture 14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F4C86D57-708D-4D76-98BC-7BBB9CB22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2" y="5846500"/>
            <a:ext cx="5165626" cy="3954290"/>
          </a:xfrm>
          <a:prstGeom prst="rect">
            <a:avLst/>
          </a:prstGeom>
        </p:spPr>
      </p:pic>
      <p:pic>
        <p:nvPicPr>
          <p:cNvPr id="19" name="Picture 18" descr="A picture containing outdoor, water, people, group&#10;&#10;Description automatically generated">
            <a:extLst>
              <a:ext uri="{FF2B5EF4-FFF2-40B4-BE49-F238E27FC236}">
                <a16:creationId xmlns:a16="http://schemas.microsoft.com/office/drawing/2014/main" id="{B0C51919-F6FF-4029-90AD-C4AF766876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64" y="5846500"/>
            <a:ext cx="5166318" cy="3875613"/>
          </a:xfrm>
          <a:prstGeom prst="rect">
            <a:avLst/>
          </a:prstGeom>
        </p:spPr>
      </p:pic>
      <p:pic>
        <p:nvPicPr>
          <p:cNvPr id="21" name="Picture 20" descr="A picture containing tree, outdoor, ground, people&#10;&#10;Description automatically generated">
            <a:extLst>
              <a:ext uri="{FF2B5EF4-FFF2-40B4-BE49-F238E27FC236}">
                <a16:creationId xmlns:a16="http://schemas.microsoft.com/office/drawing/2014/main" id="{CF37EDD3-F9E6-451F-8902-E366867E91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978" y="5886535"/>
            <a:ext cx="5165626" cy="38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5737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7051"/>
            <a:ext cx="17610138" cy="4160464"/>
          </a:xfrm>
          <a:prstGeom prst="rect">
            <a:avLst/>
          </a:prstGeom>
        </p:spPr>
      </p:pic>
      <p:sp>
        <p:nvSpPr>
          <p:cNvPr id="6" name="สี่เหลี่ยมผืนผ้า 6"/>
          <p:cNvSpPr/>
          <p:nvPr/>
        </p:nvSpPr>
        <p:spPr>
          <a:xfrm>
            <a:off x="3188445" y="1238225"/>
            <a:ext cx="11441271" cy="4578882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888" b="1" spc="72" dirty="0">
                <a:ln w="3810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สวัสดีครับ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48" y="8007257"/>
            <a:ext cx="1802342" cy="166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30" y="3539586"/>
            <a:ext cx="1802342" cy="1664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2" y="5920366"/>
            <a:ext cx="1802342" cy="1664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31" y="8393145"/>
            <a:ext cx="1802342" cy="16647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405" y="5636663"/>
            <a:ext cx="4266388" cy="31602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01" y="3193733"/>
            <a:ext cx="5114874" cy="44851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93284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7D444FBE-BCC9-46C5-B6D9-B95711CB5154}"/>
              </a:ext>
            </a:extLst>
          </p:cNvPr>
          <p:cNvSpPr/>
          <p:nvPr/>
        </p:nvSpPr>
        <p:spPr>
          <a:xfrm>
            <a:off x="465138" y="565891"/>
            <a:ext cx="4512023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  <a:endParaRPr lang="th-TH" sz="6600" dirty="0">
              <a:solidFill>
                <a:schemeClr val="tx1"/>
              </a:solidFill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A042FCAB-C88F-44D0-957B-AC80D4432DC0}"/>
              </a:ext>
            </a:extLst>
          </p:cNvPr>
          <p:cNvSpPr txBox="1"/>
          <p:nvPr/>
        </p:nvSpPr>
        <p:spPr>
          <a:xfrm>
            <a:off x="6375400" y="1312090"/>
            <a:ext cx="1051560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1. นายเกรียงไกร  บุญตาแสง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อายุ  57  ปี  อายุราชการ  34  ปี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วุฒิการศึกษา กศบ.คณิตศาสตร์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กศม.การบริหารการศึกษา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2. ปัจจุบันเป็นข้าราชการ 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 วิทยฐานะ ครูชำนาญการพิเศษ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กลุ่มสาระการเรียนรู้คณิตศาสตร์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3. ในรอบครึ่งปีที่แล้วมา  มีวันลากิจ..1..ครั้ง. มีวันลาป่วย ..-..ครั้ง.</a:t>
            </a:r>
          </a:p>
        </p:txBody>
      </p:sp>
      <p:pic>
        <p:nvPicPr>
          <p:cNvPr id="3" name="Picture 2" descr="A person in a uniform standing next to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195C44AF-FA4D-44B1-BCAB-0A338C90F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1" y="2315935"/>
            <a:ext cx="428926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19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ตาราง 10">
            <a:extLst>
              <a:ext uri="{FF2B5EF4-FFF2-40B4-BE49-F238E27FC236}">
                <a16:creationId xmlns:a16="http://schemas.microsoft.com/office/drawing/2014/main" id="{8AEBEEE9-A246-4367-9D2F-6E4374686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322045"/>
              </p:ext>
            </p:extLst>
          </p:nvPr>
        </p:nvGraphicFramePr>
        <p:xfrm>
          <a:off x="2171700" y="2247900"/>
          <a:ext cx="12979399" cy="78163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831193">
                  <a:extLst>
                    <a:ext uri="{9D8B030D-6E8A-4147-A177-3AD203B41FA5}">
                      <a16:colId xmlns:a16="http://schemas.microsoft.com/office/drawing/2014/main" val="2712694059"/>
                    </a:ext>
                  </a:extLst>
                </a:gridCol>
                <a:gridCol w="7672550">
                  <a:extLst>
                    <a:ext uri="{9D8B030D-6E8A-4147-A177-3AD203B41FA5}">
                      <a16:colId xmlns:a16="http://schemas.microsoft.com/office/drawing/2014/main" val="2137726178"/>
                    </a:ext>
                  </a:extLst>
                </a:gridCol>
                <a:gridCol w="2240457">
                  <a:extLst>
                    <a:ext uri="{9D8B030D-6E8A-4147-A177-3AD203B41FA5}">
                      <a16:colId xmlns:a16="http://schemas.microsoft.com/office/drawing/2014/main" val="3693467888"/>
                    </a:ext>
                  </a:extLst>
                </a:gridCol>
                <a:gridCol w="2235199">
                  <a:extLst>
                    <a:ext uri="{9D8B030D-6E8A-4147-A177-3AD203B41FA5}">
                      <a16:colId xmlns:a16="http://schemas.microsoft.com/office/drawing/2014/main" val="776720798"/>
                    </a:ext>
                  </a:extLst>
                </a:gridCol>
              </a:tblGrid>
              <a:tr h="1668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ที่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วิชาที่สอน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ระดับชั้น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ชม.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1470708545"/>
                  </a:ext>
                </a:extLst>
              </a:tr>
              <a:tr h="718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คณิตศาสตร์พื้นฐาน รหัสวิชา  ค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22102</a:t>
                      </a:r>
                      <a:endParaRPr lang="th-TH" sz="3500" dirty="0">
                        <a:effectLst/>
                        <a:latin typeface="JasmineUPC" panose="02020603050405020304" pitchFamily="18" charset="-34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9</a:t>
                      </a: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92400221"/>
                  </a:ext>
                </a:extLst>
              </a:tr>
              <a:tr h="718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2</a:t>
                      </a: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320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คณิตศาสตร์ความรู้สึกเกี่ยวกับจำนวน รหัสวิชา  ค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20202</a:t>
                      </a:r>
                      <a:endParaRPr lang="th-TH" sz="3500" dirty="0">
                        <a:effectLst/>
                        <a:latin typeface="JasmineUPC" panose="02020603050405020304" pitchFamily="18" charset="-34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ม.1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6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598605762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3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กิจกรรมชุมนุมคณิตศาสตร์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ม.ต้น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2028742067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4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กิจกรรมรักษาดินแดน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ม.ปลาย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112170674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5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กิจกรรมสวดมนต์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3983809828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6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 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5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1483858859"/>
                  </a:ext>
                </a:extLst>
              </a:tr>
              <a:tr h="137349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รวมจำนวนชั่วโมงสอน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20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val="1508938117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AA5FF5B4-DB29-4501-81A5-E225C61EDD43}"/>
              </a:ext>
            </a:extLst>
          </p:cNvPr>
          <p:cNvSpPr/>
          <p:nvPr/>
        </p:nvSpPr>
        <p:spPr>
          <a:xfrm>
            <a:off x="465180" y="560283"/>
            <a:ext cx="7040519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ข้อมูลการจัดการเรียนรู้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42284989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34A4E6FD-A8AB-485C-9C1F-C2AF338DDC7D}"/>
              </a:ext>
            </a:extLst>
          </p:cNvPr>
          <p:cNvSpPr/>
          <p:nvPr/>
        </p:nvSpPr>
        <p:spPr>
          <a:xfrm>
            <a:off x="501352" y="576490"/>
            <a:ext cx="141290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444"/>
              </a:spcAft>
            </a:pPr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การวางแผนงานรักษาความปลอดภัย และจราจร</a:t>
            </a:r>
            <a:endParaRPr lang="en-US" sz="4800" dirty="0">
              <a:solidFill>
                <a:schemeClr val="tx1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2402A46-C91C-42E9-AB16-16F20F320C6B}"/>
              </a:ext>
            </a:extLst>
          </p:cNvPr>
          <p:cNvSpPr txBox="1"/>
          <p:nvPr/>
        </p:nvSpPr>
        <p:spPr>
          <a:xfrm>
            <a:off x="918909" y="2675986"/>
            <a:ext cx="16065585" cy="603242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กำหนดนโยบาย ขอบข่าย โครงสร้าง ทิศทาง การพัฒนางานรักษาความปลอดภัยและระบบจราจรให้เป็นไปอย่างมีระบบและมีประสิทธิภาพ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กำหนดมาตรฐานการปฏิบัติงานและควบคุมดูแล และให้คำปรึกษา แนะนำการปฏิบัติงานงานรักษาความปลอดภัยและระบบจราจร ให้เป็นไปด้วยความเรียบร้อยให้เป็นไปในกรอบ และทิศทางที่โรงเรียนกำหนด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วางแผนและจัดทำแผนงาน / โครงการ / แผนปฏิบัติ กลุ่มงานงานรักษาความปลอดภัยและระบบจราจร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ควบคุมดูแล ให้คำปรึกษาในการปฏิบัติงานของหัวหน้างานงานรักษาความปลอดภัยและระบบจราจรหัวหน้าระดับชั้นและครูที่ปรึกษาเป็นไปอย่างมีประสิทธิภาพ เพื่อการสร้างระเบียบวินัยที่ดีงามให้กับนักเรียน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กำหนดนโยบาย ขอบข่าย โครงสร้าง ทิศทาง การพัฒนากลุ่มงานรักษาความปลอดภัยและระบบจราจร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3132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21">
            <a:extLst>
              <a:ext uri="{FF2B5EF4-FFF2-40B4-BE49-F238E27FC236}">
                <a16:creationId xmlns:a16="http://schemas.microsoft.com/office/drawing/2014/main" id="{244E8934-3463-4C5D-8112-91BC57DA5701}"/>
              </a:ext>
            </a:extLst>
          </p:cNvPr>
          <p:cNvSpPr/>
          <p:nvPr/>
        </p:nvSpPr>
        <p:spPr>
          <a:xfrm>
            <a:off x="501352" y="576490"/>
            <a:ext cx="141290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444"/>
              </a:spcAft>
            </a:pPr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การวางแผนงานรักษาความปลอดภัย และจราจร</a:t>
            </a:r>
            <a:endParaRPr lang="en-US" sz="4800" dirty="0">
              <a:solidFill>
                <a:schemeClr val="tx1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8" name="กล่องข้อความ 23">
            <a:extLst>
              <a:ext uri="{FF2B5EF4-FFF2-40B4-BE49-F238E27FC236}">
                <a16:creationId xmlns:a16="http://schemas.microsoft.com/office/drawing/2014/main" id="{8B7DEC8C-CF37-4580-9E18-04E270C4F68B}"/>
              </a:ext>
            </a:extLst>
          </p:cNvPr>
          <p:cNvSpPr txBox="1"/>
          <p:nvPr/>
        </p:nvSpPr>
        <p:spPr>
          <a:xfrm>
            <a:off x="879998" y="2341262"/>
            <a:ext cx="16260138" cy="726160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6.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</a:rPr>
              <a:t>ให้คำปรึกษาแก่ครูผู้รับผิดชอบงาน งานรักษาความปลอดภัยและระบบจราจรทุกงาน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</a:rPr>
              <a:t>นิเทศ กำกับ ติดตามและประเมินผลการบริหารงาน งานรักษาความปลอดภัยและระบบจราจรให้มีความ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เหมาะสมเกิดประสิทธิภาพสูงสุดต่อนักเรียน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8.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</a:rPr>
              <a:t>ประสานงานและพัฒนาระบบการส่งต่อนักเรียนตามแนวปฏิบัติของ สพฐ. ในการคุ้มครองนักเรียนและ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เยาวชน กำกับการจราจรหน้าโรงเรียนร่วมกับ สภ.นาเชือก และ นศท.จราจรจิตอาสา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</a:rPr>
              <a:t>ประสาน ส่งเสริม สนับสนุน กำกับ ติดตามและประเมินผลโครงการรักษาความปลอดภัยในเวรประจำวัน การกำกับจุดเสี่ยงภายในและภายนอกสถานศึกษา โครงการขับขี่ปลอดภัยร่วมกับสำนักงานขนส่ง โครงการอบรมและจัดทำใบขับขี่ วางแผนการจัดระบบจราจรและสถานที่จอดรถ นักเรียน รถครูตลอดทั้งผู้มาติดต่อราชการ จัดทำป้ายสัญญาณจราจรและการให้บริการชุมชนในกิจกรรมจราจรจิตอาสา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10.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</a:rPr>
              <a:t>งานอื่นๆ ตามนโยบายต้นสังกัดกำหนด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th-TH" sz="3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97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417BAE5-B1AF-40E9-BFD1-C60AB561B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305169"/>
            <a:ext cx="15913100" cy="7499231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29CA8128-97DC-46D7-8E04-976A69EF7166}"/>
              </a:ext>
            </a:extLst>
          </p:cNvPr>
          <p:cNvSpPr/>
          <p:nvPr/>
        </p:nvSpPr>
        <p:spPr>
          <a:xfrm>
            <a:off x="501352" y="576490"/>
            <a:ext cx="90617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โครงสร้างการบริหารโรงเรียน</a:t>
            </a:r>
            <a:endParaRPr lang="en-US" sz="6600" b="1" dirty="0">
              <a:solidFill>
                <a:schemeClr val="tx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247531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5D5FA5F4-4228-4D10-89C7-26AF297CC232}"/>
              </a:ext>
            </a:extLst>
          </p:cNvPr>
          <p:cNvSpPr/>
          <p:nvPr/>
        </p:nvSpPr>
        <p:spPr>
          <a:xfrm>
            <a:off x="501352" y="576490"/>
            <a:ext cx="98999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โครงสร้างการบริหารงานวิชาการ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3F9ABF-FFC8-42F0-B757-7E075B089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35" y="2068887"/>
            <a:ext cx="12684868" cy="73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877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ลูกศร: รูปห้าเหลี่ยม 11">
            <a:extLst>
              <a:ext uri="{FF2B5EF4-FFF2-40B4-BE49-F238E27FC236}">
                <a16:creationId xmlns:a16="http://schemas.microsoft.com/office/drawing/2014/main" id="{8C61976F-4915-4A93-93D6-8F6317901E0C}"/>
              </a:ext>
            </a:extLst>
          </p:cNvPr>
          <p:cNvSpPr/>
          <p:nvPr/>
        </p:nvSpPr>
        <p:spPr>
          <a:xfrm>
            <a:off x="1" y="287539"/>
            <a:ext cx="5780088" cy="1087997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1F7A2B6-E4CC-4A35-BF54-9CB6563EDFA3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414411C-A5B0-4ED3-AD00-E137EC1A8D87}"/>
              </a:ext>
            </a:extLst>
          </p:cNvPr>
          <p:cNvSpPr txBox="1"/>
          <p:nvPr/>
        </p:nvSpPr>
        <p:spPr>
          <a:xfrm>
            <a:off x="381000" y="357498"/>
            <a:ext cx="5201653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ยิ้มไหว้ทักทาย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2F2DEFEC-4B31-4AC9-A176-5BAE48B75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2" y="1632857"/>
            <a:ext cx="4901859" cy="3676394"/>
          </a:xfrm>
          <a:prstGeom prst="rect">
            <a:avLst/>
          </a:prstGeom>
        </p:spPr>
      </p:pic>
      <p:pic>
        <p:nvPicPr>
          <p:cNvPr id="9" name="Picture 8" descr="A picture containing ground, outdoor, person, people&#10;&#10;Description automatically generated">
            <a:extLst>
              <a:ext uri="{FF2B5EF4-FFF2-40B4-BE49-F238E27FC236}">
                <a16:creationId xmlns:a16="http://schemas.microsoft.com/office/drawing/2014/main" id="{7ACF500C-B87C-4EBF-B5F8-A814EF30C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01" y="1632857"/>
            <a:ext cx="4901859" cy="3676394"/>
          </a:xfrm>
          <a:prstGeom prst="rect">
            <a:avLst/>
          </a:prstGeom>
        </p:spPr>
      </p:pic>
      <p:pic>
        <p:nvPicPr>
          <p:cNvPr id="13" name="Picture 12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074DA8A8-90A8-4CA0-B36F-2F63AB569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57" y="1632857"/>
            <a:ext cx="4904073" cy="3676395"/>
          </a:xfrm>
          <a:prstGeom prst="rect">
            <a:avLst/>
          </a:prstGeom>
        </p:spPr>
      </p:pic>
      <p:pic>
        <p:nvPicPr>
          <p:cNvPr id="16" name="Picture 15" descr="A group of people standing in front of a fence&#10;&#10;Description automatically generated with medium confidence">
            <a:extLst>
              <a:ext uri="{FF2B5EF4-FFF2-40B4-BE49-F238E27FC236}">
                <a16:creationId xmlns:a16="http://schemas.microsoft.com/office/drawing/2014/main" id="{6B0BA425-A8D6-45E0-AB7B-7879427B1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5" y="5859847"/>
            <a:ext cx="4920426" cy="3688655"/>
          </a:xfrm>
          <a:prstGeom prst="rect">
            <a:avLst/>
          </a:prstGeom>
        </p:spPr>
      </p:pic>
      <p:pic>
        <p:nvPicPr>
          <p:cNvPr id="18" name="Picture 17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79EA40D6-7389-41E4-B78B-13DBF9A444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15" y="5859847"/>
            <a:ext cx="4983935" cy="3736265"/>
          </a:xfrm>
          <a:prstGeom prst="rect">
            <a:avLst/>
          </a:prstGeom>
        </p:spPr>
      </p:pic>
      <p:pic>
        <p:nvPicPr>
          <p:cNvPr id="20" name="Picture 19" descr="A group of people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F38F831D-3F47-40C8-8468-DC7A5A472B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271" y="5859847"/>
            <a:ext cx="4901859" cy="367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98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id="{045CD696-721D-4CD3-BDB0-3BC2C3F74805}"/>
              </a:ext>
            </a:extLst>
          </p:cNvPr>
          <p:cNvSpPr/>
          <p:nvPr/>
        </p:nvSpPr>
        <p:spPr>
          <a:xfrm>
            <a:off x="0" y="487199"/>
            <a:ext cx="5649686" cy="1090148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50F5818-38D1-4CF3-8662-91A9E37C3BD3}"/>
              </a:ext>
            </a:extLst>
          </p:cNvPr>
          <p:cNvSpPr txBox="1"/>
          <p:nvPr/>
        </p:nvSpPr>
        <p:spPr>
          <a:xfrm>
            <a:off x="381000" y="434779"/>
            <a:ext cx="5987143" cy="1973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1. </a:t>
            </a:r>
            <a:r>
              <a:rPr lang="th-TH" sz="54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ยิ้มไหว้ทักทาย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8BEEA22-A11E-4FFE-BF21-F531305BD81C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on a street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87AA3456-F700-4871-B5F0-34CC75E53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18" y="1795383"/>
            <a:ext cx="4761825" cy="3569758"/>
          </a:xfrm>
          <a:prstGeom prst="rect">
            <a:avLst/>
          </a:prstGeom>
        </p:spPr>
      </p:pic>
      <p:pic>
        <p:nvPicPr>
          <p:cNvPr id="12" name="Picture 11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87CB2F3-7486-46B5-86CF-C05EEDA9C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73" y="1795383"/>
            <a:ext cx="5145921" cy="3569758"/>
          </a:xfrm>
          <a:prstGeom prst="rect">
            <a:avLst/>
          </a:prstGeom>
        </p:spPr>
      </p:pic>
      <p:pic>
        <p:nvPicPr>
          <p:cNvPr id="14" name="Picture 13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70651FA7-F243-40C5-99BA-55E9E0A6D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66" y="5611781"/>
            <a:ext cx="5145920" cy="38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373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1024</TotalTime>
  <Words>534</Words>
  <Application>Microsoft Office PowerPoint</Application>
  <PresentationFormat>Custom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JasmineUPC</vt:lpstr>
      <vt:lpstr>TH SarabunPSK</vt:lpstr>
      <vt:lpstr>ธีมของ Office</vt:lpstr>
      <vt:lpstr> รายงานผลการปฏิบัติงาน กลุ่มบริหารงานกิจการนักเรียน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เนตรศิริ ชินชัย</dc:creator>
  <cp:lastModifiedBy>Phavanunchai Sawadsala</cp:lastModifiedBy>
  <cp:revision>60</cp:revision>
  <cp:lastPrinted>2021-03-20T07:33:29Z</cp:lastPrinted>
  <dcterms:created xsi:type="dcterms:W3CDTF">2020-05-08T02:26:04Z</dcterms:created>
  <dcterms:modified xsi:type="dcterms:W3CDTF">2021-03-20T10:14:03Z</dcterms:modified>
</cp:coreProperties>
</file>